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9"/>
  </p:notesMasterIdLst>
  <p:sldIdLst>
    <p:sldId id="257" r:id="rId2"/>
    <p:sldId id="258" r:id="rId3"/>
    <p:sldId id="259" r:id="rId4"/>
    <p:sldId id="260" r:id="rId5"/>
    <p:sldId id="261" r:id="rId6"/>
    <p:sldId id="262"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2" r:id="rId84"/>
    <p:sldId id="343" r:id="rId85"/>
    <p:sldId id="345" r:id="rId86"/>
    <p:sldId id="346" r:id="rId87"/>
    <p:sldId id="347" r:id="rId88"/>
    <p:sldId id="348" r:id="rId89"/>
    <p:sldId id="349" r:id="rId90"/>
    <p:sldId id="350" r:id="rId91"/>
    <p:sldId id="351" r:id="rId92"/>
    <p:sldId id="352" r:id="rId93"/>
    <p:sldId id="353" r:id="rId94"/>
    <p:sldId id="354" r:id="rId95"/>
    <p:sldId id="355" r:id="rId96"/>
    <p:sldId id="356" r:id="rId97"/>
    <p:sldId id="357" r:id="rId9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76"/>
    <p:restoredTop sz="70506"/>
  </p:normalViewPr>
  <p:slideViewPr>
    <p:cSldViewPr snapToGrid="0" snapToObjects="1">
      <p:cViewPr varScale="1">
        <p:scale>
          <a:sx n="118" d="100"/>
          <a:sy n="118" d="100"/>
        </p:scale>
        <p:origin x="2688"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viewProps" Target="viewProps.xml"/><Relationship Id="rId102" Type="http://schemas.openxmlformats.org/officeDocument/2006/relationships/theme" Target="theme/theme1.xml"/><Relationship Id="rId10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notesMaster" Target="notesMasters/notes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presProps" Target="presProp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9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8215F8-E8FC-844A-B189-1615675B1C42}" type="datetimeFigureOut">
              <a:rPr lang="en-US" smtClean="0"/>
              <a:t>1/5/18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C74989-8979-3349-BCDD-D7AAC53C9168}" type="slidenum">
              <a:rPr lang="en-US" smtClean="0"/>
              <a:t>‹#›</a:t>
            </a:fld>
            <a:endParaRPr lang="en-US"/>
          </a:p>
        </p:txBody>
      </p:sp>
    </p:spTree>
    <p:extLst>
      <p:ext uri="{BB962C8B-B14F-4D97-AF65-F5344CB8AC3E}">
        <p14:creationId xmlns:p14="http://schemas.microsoft.com/office/powerpoint/2010/main" val="2099162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Portuguese_people" TargetMode="External"/><Relationship Id="rId4" Type="http://schemas.openxmlformats.org/officeDocument/2006/relationships/hyperlink" Target="https://en.wikipedia.org/wiki/Mathematician" TargetMode="External"/><Relationship Id="rId5" Type="http://schemas.openxmlformats.org/officeDocument/2006/relationships/hyperlink" Target="https://en.wikipedia.org/wiki/Pedro_Nunes" TargetMode="External"/><Relationship Id="rId6" Type="http://schemas.openxmlformats.org/officeDocument/2006/relationships/hyperlink" Target="https://en.wikipedia.org/wiki/Thomas_Harriot" TargetMode="External"/><Relationship Id="rId7" Type="http://schemas.openxmlformats.org/officeDocument/2006/relationships/hyperlink" Target="https://en.wikipedia.org/wiki/Great_circle" TargetMode="External"/><Relationship Id="rId8" Type="http://schemas.openxmlformats.org/officeDocument/2006/relationships/hyperlink" Target="https://en.wikipedia.org/wiki/Geodesic_curvature" TargetMode="External"/><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Cartography" TargetMode="External"/><Relationship Id="rId4" Type="http://schemas.openxmlformats.org/officeDocument/2006/relationships/hyperlink" Target="https://en.wikipedia.org/wiki/Nicolas_Auguste_Tissot" TargetMode="External"/><Relationship Id="rId5" Type="http://schemas.openxmlformats.org/officeDocument/2006/relationships/hyperlink" Target="https://en.wikipedia.org/wiki/Map_projection" TargetMode="External"/><Relationship Id="rId6" Type="http://schemas.openxmlformats.org/officeDocument/2006/relationships/hyperlink" Target="https://en.wikipedia.org/wiki/Projection_(linear_algebra)" TargetMode="External"/><Relationship Id="rId7" Type="http://schemas.openxmlformats.org/officeDocument/2006/relationships/hyperlink" Target="https://en.wikipedia.org/wiki/Circle" TargetMode="External"/><Relationship Id="rId8" Type="http://schemas.openxmlformats.org/officeDocument/2006/relationships/hyperlink" Target="https://en.wikipedia.org/wiki/Infinitesimal" TargetMode="External"/><Relationship Id="rId9" Type="http://schemas.openxmlformats.org/officeDocument/2006/relationships/hyperlink" Target="https://en.wikipedia.org/wiki/Ellipse" TargetMode="External"/><Relationship Id="rId10" Type="http://schemas.openxmlformats.org/officeDocument/2006/relationships/hyperlink" Target="https://en.wikipedia.org/wiki/Principal_curvature" TargetMode="External"/><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n.wikipedia.org/wiki/Cylindrical_map_projection" TargetMode="External"/><Relationship Id="rId4" Type="http://schemas.openxmlformats.org/officeDocument/2006/relationships/hyperlink" Target="https://en.wikipedia.org/wiki/Flemish_people" TargetMode="External"/><Relationship Id="rId5" Type="http://schemas.openxmlformats.org/officeDocument/2006/relationships/hyperlink" Target="https://en.wikipedia.org/wiki/Gerardus_Mercator" TargetMode="External"/><Relationship Id="rId6" Type="http://schemas.openxmlformats.org/officeDocument/2006/relationships/hyperlink" Target="https://en.wikipedia.org/wiki/Course_(navigation)" TargetMode="External"/><Relationship Id="rId7" Type="http://schemas.openxmlformats.org/officeDocument/2006/relationships/hyperlink" Target="https://en.wikipedia.org/wiki/Rhumb_line" TargetMode="External"/><Relationship Id="rId8" Type="http://schemas.openxmlformats.org/officeDocument/2006/relationships/hyperlink" Target="https://en.wikipedia.org/wiki/Conformal_projection" TargetMode="External"/><Relationship Id="rId9" Type="http://schemas.openxmlformats.org/officeDocument/2006/relationships/hyperlink" Target="https://en.wikipedia.org/wiki/Greenland" TargetMode="External"/><Relationship Id="rId10" Type="http://schemas.openxmlformats.org/officeDocument/2006/relationships/hyperlink" Target="https://en.wikipedia.org/wiki/Antarctica"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en.wikipedia.org/wiki/Peirce_quincuncial_projection#cite_note-1" TargetMode="External"/><Relationship Id="rId4" Type="http://schemas.openxmlformats.org/officeDocument/2006/relationships/hyperlink" Target="https://en.wikipedia.org/wiki/Conformal_map" TargetMode="External"/><Relationship Id="rId5" Type="http://schemas.openxmlformats.org/officeDocument/2006/relationships/hyperlink" Target="https://en.wikipedia.org/wiki/Charles_Sanders_Peirce" TargetMode="External"/><Relationship Id="rId6" Type="http://schemas.openxmlformats.org/officeDocument/2006/relationships/hyperlink" Target="https://en.wikipedia.org/wiki/Mathematical_singularity" TargetMode="External"/><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 Id="rId3" Type="http://schemas.openxmlformats.org/officeDocument/2006/relationships/hyperlink" Target="https://www.bfi.org/about-fuller"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www.flickr.com/photos/tags/3" TargetMode="External"/><Relationship Id="rId4" Type="http://schemas.openxmlformats.org/officeDocument/2006/relationships/hyperlink" Target="https://www.flickr.com/photos/tags/4):" TargetMode="External"/><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geochalkboard.wordpress.com/category/google-maps/" TargetMode="External"/><Relationship Id="rId4" Type="http://schemas.openxmlformats.org/officeDocument/2006/relationships/hyperlink" Target="http://www.heatmapapi.com/" TargetMode="External"/><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3" Type="http://schemas.openxmlformats.org/officeDocument/2006/relationships/hyperlink" Target="http://www.census.gov/" TargetMode="External"/><Relationship Id="rId4" Type="http://schemas.openxmlformats.org/officeDocument/2006/relationships/hyperlink" Target="http://en.wikipedia.org/wiki/Choropleth_map" TargetMode="External"/><Relationship Id="rId5" Type="http://schemas.openxmlformats.org/officeDocument/2006/relationships/hyperlink" Target="http://polymaps.org/ex/unemployment.html" TargetMode="External"/><Relationship Id="rId6" Type="http://schemas.openxmlformats.org/officeDocument/2006/relationships/hyperlink" Target="http://colorbrewer.org/" TargetMode="External"/><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3" Type="http://schemas.openxmlformats.org/officeDocument/2006/relationships/hyperlink" Target="http://en.wikipedia.org/wiki/Red_states_and_blue_states" TargetMode="External"/><Relationship Id="rId4" Type="http://schemas.openxmlformats.org/officeDocument/2006/relationships/hyperlink" Target="http://www.nytimes.com/elections/results/president" TargetMode="External"/><Relationship Id="rId5" Type="http://schemas.openxmlformats.org/officeDocument/2006/relationships/hyperlink" Target="http://en.wikipedia.org/wiki/U.S._Electoral_College" TargetMode="External"/><Relationship Id="rId6" Type="http://schemas.openxmlformats.org/officeDocument/2006/relationships/hyperlink" Target="http://www.nytimes.com/interactive/2008/11/02/opinion/20081102_OPCHART.html" TargetMode="External"/><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3" Type="http://schemas.openxmlformats.org/officeDocument/2006/relationships/hyperlink" Target="http://www.edwardtufte.com/tufte/books_vdqi" TargetMode="External"/><Relationship Id="rId4" Type="http://schemas.openxmlformats.org/officeDocument/2006/relationships/hyperlink" Target="http://www.edwardtufte.com/tufte/minard" TargetMode="External"/><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 Id="rId3" Type="http://schemas.openxmlformats.org/officeDocument/2006/relationships/hyperlink" Target="http://en.wikipedia.org/wiki/Harry_Beck"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1</a:t>
            </a:fld>
            <a:endParaRPr lang="en-US"/>
          </a:p>
        </p:txBody>
      </p:sp>
    </p:spTree>
    <p:extLst>
      <p:ext uri="{BB962C8B-B14F-4D97-AF65-F5344CB8AC3E}">
        <p14:creationId xmlns:p14="http://schemas.microsoft.com/office/powerpoint/2010/main" val="11135554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10</a:t>
            </a:fld>
            <a:endParaRPr lang="en-US"/>
          </a:p>
        </p:txBody>
      </p:sp>
    </p:spTree>
    <p:extLst>
      <p:ext uri="{BB962C8B-B14F-4D97-AF65-F5344CB8AC3E}">
        <p14:creationId xmlns:p14="http://schemas.microsoft.com/office/powerpoint/2010/main" val="5315062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11</a:t>
            </a:fld>
            <a:endParaRPr lang="en-US"/>
          </a:p>
        </p:txBody>
      </p:sp>
    </p:spTree>
    <p:extLst>
      <p:ext uri="{BB962C8B-B14F-4D97-AF65-F5344CB8AC3E}">
        <p14:creationId xmlns:p14="http://schemas.microsoft.com/office/powerpoint/2010/main" val="16413247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12</a:t>
            </a:fld>
            <a:endParaRPr lang="en-US"/>
          </a:p>
        </p:txBody>
      </p:sp>
    </p:spTree>
    <p:extLst>
      <p:ext uri="{BB962C8B-B14F-4D97-AF65-F5344CB8AC3E}">
        <p14:creationId xmlns:p14="http://schemas.microsoft.com/office/powerpoint/2010/main" val="1318283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13</a:t>
            </a:fld>
            <a:endParaRPr lang="en-US"/>
          </a:p>
        </p:txBody>
      </p:sp>
    </p:spTree>
    <p:extLst>
      <p:ext uri="{BB962C8B-B14F-4D97-AF65-F5344CB8AC3E}">
        <p14:creationId xmlns:p14="http://schemas.microsoft.com/office/powerpoint/2010/main" val="793729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14</a:t>
            </a:fld>
            <a:endParaRPr lang="en-US"/>
          </a:p>
        </p:txBody>
      </p:sp>
    </p:spTree>
    <p:extLst>
      <p:ext uri="{BB962C8B-B14F-4D97-AF65-F5344CB8AC3E}">
        <p14:creationId xmlns:p14="http://schemas.microsoft.com/office/powerpoint/2010/main" val="40887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15</a:t>
            </a:fld>
            <a:endParaRPr lang="en-US"/>
          </a:p>
        </p:txBody>
      </p:sp>
    </p:spTree>
    <p:extLst>
      <p:ext uri="{BB962C8B-B14F-4D97-AF65-F5344CB8AC3E}">
        <p14:creationId xmlns:p14="http://schemas.microsoft.com/office/powerpoint/2010/main" val="87565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Hey look there are those ”nice” counties in Iowa!</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16</a:t>
            </a:fld>
            <a:endParaRPr lang="en-US"/>
          </a:p>
        </p:txBody>
      </p:sp>
    </p:spTree>
    <p:extLst>
      <p:ext uri="{BB962C8B-B14F-4D97-AF65-F5344CB8AC3E}">
        <p14:creationId xmlns:p14="http://schemas.microsoft.com/office/powerpoint/2010/main" val="585368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17</a:t>
            </a:fld>
            <a:endParaRPr lang="en-US"/>
          </a:p>
        </p:txBody>
      </p:sp>
    </p:spTree>
    <p:extLst>
      <p:ext uri="{BB962C8B-B14F-4D97-AF65-F5344CB8AC3E}">
        <p14:creationId xmlns:p14="http://schemas.microsoft.com/office/powerpoint/2010/main" val="1141691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effect of following a </a:t>
            </a:r>
            <a:r>
              <a:rPr lang="en-US" sz="1200" kern="1200" dirty="0" err="1" smtClean="0">
                <a:solidFill>
                  <a:schemeClr val="tx1"/>
                </a:solidFill>
                <a:effectLst/>
                <a:latin typeface="+mn-lt"/>
                <a:ea typeface="+mn-ea"/>
                <a:cs typeface="+mn-cs"/>
              </a:rPr>
              <a:t>rhumb</a:t>
            </a:r>
            <a:r>
              <a:rPr lang="en-US" sz="1200" kern="1200" dirty="0" smtClean="0">
                <a:solidFill>
                  <a:schemeClr val="tx1"/>
                </a:solidFill>
                <a:effectLst/>
                <a:latin typeface="+mn-lt"/>
                <a:ea typeface="+mn-ea"/>
                <a:cs typeface="+mn-cs"/>
              </a:rPr>
              <a:t> line course on the surface of a globe was first discussed by the </a:t>
            </a:r>
            <a:r>
              <a:rPr lang="en-US" sz="1200" u="sng" kern="1200" dirty="0" smtClean="0">
                <a:solidFill>
                  <a:schemeClr val="tx1"/>
                </a:solidFill>
                <a:effectLst/>
                <a:latin typeface="+mn-lt"/>
                <a:ea typeface="+mn-ea"/>
                <a:cs typeface="+mn-cs"/>
                <a:hlinkClick r:id="rId3" tooltip="Portuguese people"/>
              </a:rPr>
              <a:t>Portuguese</a:t>
            </a:r>
            <a:r>
              <a:rPr lang="en-US" sz="1200" kern="1200" dirty="0" smtClean="0">
                <a:solidFill>
                  <a:schemeClr val="tx1"/>
                </a:solidFill>
                <a:effectLst/>
                <a:latin typeface="+mn-lt"/>
                <a:ea typeface="+mn-ea"/>
                <a:cs typeface="+mn-cs"/>
              </a:rPr>
              <a:t> </a:t>
            </a:r>
            <a:r>
              <a:rPr lang="en-US" sz="1200" u="sng" kern="1200" dirty="0" smtClean="0">
                <a:solidFill>
                  <a:schemeClr val="tx1"/>
                </a:solidFill>
                <a:effectLst/>
                <a:latin typeface="+mn-lt"/>
                <a:ea typeface="+mn-ea"/>
                <a:cs typeface="+mn-cs"/>
                <a:hlinkClick r:id="rId4" tooltip="Mathematician"/>
              </a:rPr>
              <a:t>mathematician</a:t>
            </a:r>
            <a:r>
              <a:rPr lang="en-US" sz="1200" kern="1200" dirty="0" smtClean="0">
                <a:solidFill>
                  <a:schemeClr val="tx1"/>
                </a:solidFill>
                <a:effectLst/>
                <a:latin typeface="+mn-lt"/>
                <a:ea typeface="+mn-ea"/>
                <a:cs typeface="+mn-cs"/>
              </a:rPr>
              <a:t> </a:t>
            </a:r>
            <a:r>
              <a:rPr lang="en-US" sz="1200" u="sng" kern="1200" dirty="0" smtClean="0">
                <a:solidFill>
                  <a:schemeClr val="tx1"/>
                </a:solidFill>
                <a:effectLst/>
                <a:latin typeface="+mn-lt"/>
                <a:ea typeface="+mn-ea"/>
                <a:cs typeface="+mn-cs"/>
                <a:hlinkClick r:id="rId5" tooltip="Pedro Nunes"/>
              </a:rPr>
              <a:t>Pedro Nunes</a:t>
            </a:r>
            <a:r>
              <a:rPr lang="en-US" sz="1200" kern="1200" dirty="0" smtClean="0">
                <a:solidFill>
                  <a:schemeClr val="tx1"/>
                </a:solidFill>
                <a:effectLst/>
                <a:latin typeface="+mn-lt"/>
                <a:ea typeface="+mn-ea"/>
                <a:cs typeface="+mn-cs"/>
              </a:rPr>
              <a:t> in 1537, in his </a:t>
            </a:r>
            <a:r>
              <a:rPr lang="en-US" sz="1200" i="1" kern="1200" dirty="0" smtClean="0">
                <a:solidFill>
                  <a:schemeClr val="tx1"/>
                </a:solidFill>
                <a:effectLst/>
                <a:latin typeface="+mn-lt"/>
                <a:ea typeface="+mn-ea"/>
                <a:cs typeface="+mn-cs"/>
              </a:rPr>
              <a:t>Treatise in Defense of the Marine Chart</a:t>
            </a:r>
            <a:r>
              <a:rPr lang="en-US" sz="1200" kern="1200" dirty="0" smtClean="0">
                <a:solidFill>
                  <a:schemeClr val="tx1"/>
                </a:solidFill>
                <a:effectLst/>
                <a:latin typeface="+mn-lt"/>
                <a:ea typeface="+mn-ea"/>
                <a:cs typeface="+mn-cs"/>
              </a:rPr>
              <a:t>, with further mathematical development by </a:t>
            </a:r>
            <a:r>
              <a:rPr lang="en-US" sz="1200" u="sng" kern="1200" dirty="0" smtClean="0">
                <a:solidFill>
                  <a:schemeClr val="tx1"/>
                </a:solidFill>
                <a:effectLst/>
                <a:latin typeface="+mn-lt"/>
                <a:ea typeface="+mn-ea"/>
                <a:cs typeface="+mn-cs"/>
                <a:hlinkClick r:id="rId6" tooltip="Thomas Harriot"/>
              </a:rPr>
              <a:t>Thomas Harriot</a:t>
            </a:r>
            <a:r>
              <a:rPr lang="en-US" sz="1200" kern="1200" dirty="0" smtClean="0">
                <a:solidFill>
                  <a:schemeClr val="tx1"/>
                </a:solidFill>
                <a:effectLst/>
                <a:latin typeface="+mn-lt"/>
                <a:ea typeface="+mn-ea"/>
                <a:cs typeface="+mn-cs"/>
              </a:rPr>
              <a:t> in the 1590s.</a:t>
            </a:r>
          </a:p>
          <a:p>
            <a:r>
              <a:rPr lang="en-US" sz="1200" kern="1200" dirty="0" smtClean="0">
                <a:solidFill>
                  <a:schemeClr val="tx1"/>
                </a:solidFill>
                <a:effectLst/>
                <a:latin typeface="+mn-lt"/>
                <a:ea typeface="+mn-ea"/>
                <a:cs typeface="+mn-cs"/>
              </a:rPr>
              <a:t>A </a:t>
            </a:r>
            <a:r>
              <a:rPr lang="en-US" sz="1200" kern="1200" dirty="0" err="1" smtClean="0">
                <a:solidFill>
                  <a:schemeClr val="tx1"/>
                </a:solidFill>
                <a:effectLst/>
                <a:latin typeface="+mn-lt"/>
                <a:ea typeface="+mn-ea"/>
                <a:cs typeface="+mn-cs"/>
              </a:rPr>
              <a:t>rhumb</a:t>
            </a:r>
            <a:r>
              <a:rPr lang="en-US" sz="1200" kern="1200" dirty="0" smtClean="0">
                <a:solidFill>
                  <a:schemeClr val="tx1"/>
                </a:solidFill>
                <a:effectLst/>
                <a:latin typeface="+mn-lt"/>
                <a:ea typeface="+mn-ea"/>
                <a:cs typeface="+mn-cs"/>
              </a:rPr>
              <a:t> line can be contrasted with a </a:t>
            </a:r>
            <a:r>
              <a:rPr lang="en-US" sz="1200" u="sng" kern="1200" dirty="0" smtClean="0">
                <a:solidFill>
                  <a:schemeClr val="tx1"/>
                </a:solidFill>
                <a:effectLst/>
                <a:latin typeface="+mn-lt"/>
                <a:ea typeface="+mn-ea"/>
                <a:cs typeface="+mn-cs"/>
                <a:hlinkClick r:id="rId7" tooltip="Great circle"/>
              </a:rPr>
              <a:t>great circle</a:t>
            </a:r>
            <a:r>
              <a:rPr lang="en-US" sz="1200" kern="1200" dirty="0" smtClean="0">
                <a:solidFill>
                  <a:schemeClr val="tx1"/>
                </a:solidFill>
                <a:effectLst/>
                <a:latin typeface="+mn-lt"/>
                <a:ea typeface="+mn-ea"/>
                <a:cs typeface="+mn-cs"/>
              </a:rPr>
              <a:t>, which is the path of shortest distance between two points on the surface of a sphere. On a great circle, the bearing to the destination point does not remain constant. If one were to drive a car along a great circle one would hold the steering wheel fixed, but to follow a </a:t>
            </a:r>
            <a:r>
              <a:rPr lang="en-US" sz="1200" kern="1200" dirty="0" err="1" smtClean="0">
                <a:solidFill>
                  <a:schemeClr val="tx1"/>
                </a:solidFill>
                <a:effectLst/>
                <a:latin typeface="+mn-lt"/>
                <a:ea typeface="+mn-ea"/>
                <a:cs typeface="+mn-cs"/>
              </a:rPr>
              <a:t>rhumb</a:t>
            </a:r>
            <a:r>
              <a:rPr lang="en-US" sz="1200" kern="1200" dirty="0" smtClean="0">
                <a:solidFill>
                  <a:schemeClr val="tx1"/>
                </a:solidFill>
                <a:effectLst/>
                <a:latin typeface="+mn-lt"/>
                <a:ea typeface="+mn-ea"/>
                <a:cs typeface="+mn-cs"/>
              </a:rPr>
              <a:t> line one would have to turn the wheel, turning it more sharply as the poles are approached. In other words, a great circle is locally "straight" with zero </a:t>
            </a:r>
            <a:r>
              <a:rPr lang="en-US" sz="1200" u="sng" kern="1200" dirty="0" smtClean="0">
                <a:solidFill>
                  <a:schemeClr val="tx1"/>
                </a:solidFill>
                <a:effectLst/>
                <a:latin typeface="+mn-lt"/>
                <a:ea typeface="+mn-ea"/>
                <a:cs typeface="+mn-cs"/>
                <a:hlinkClick r:id="rId8" tooltip="Geodesic curvature"/>
              </a:rPr>
              <a:t>geodesic curvature</a:t>
            </a:r>
            <a:r>
              <a:rPr lang="en-US" sz="1200" kern="1200" dirty="0" smtClean="0">
                <a:solidFill>
                  <a:schemeClr val="tx1"/>
                </a:solidFill>
                <a:effectLst/>
                <a:latin typeface="+mn-lt"/>
                <a:ea typeface="+mn-ea"/>
                <a:cs typeface="+mn-cs"/>
              </a:rPr>
              <a:t>, whereas a </a:t>
            </a:r>
            <a:r>
              <a:rPr lang="en-US" sz="1200" kern="1200" dirty="0" err="1" smtClean="0">
                <a:solidFill>
                  <a:schemeClr val="tx1"/>
                </a:solidFill>
                <a:effectLst/>
                <a:latin typeface="+mn-lt"/>
                <a:ea typeface="+mn-ea"/>
                <a:cs typeface="+mn-cs"/>
              </a:rPr>
              <a:t>rhumb</a:t>
            </a:r>
            <a:r>
              <a:rPr lang="en-US" sz="1200" kern="1200" dirty="0" smtClean="0">
                <a:solidFill>
                  <a:schemeClr val="tx1"/>
                </a:solidFill>
                <a:effectLst/>
                <a:latin typeface="+mn-lt"/>
                <a:ea typeface="+mn-ea"/>
                <a:cs typeface="+mn-cs"/>
              </a:rPr>
              <a:t> line has non-zero geodesic curvature.</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18</a:t>
            </a:fld>
            <a:endParaRPr lang="en-US"/>
          </a:p>
        </p:txBody>
      </p:sp>
    </p:spTree>
    <p:extLst>
      <p:ext uri="{BB962C8B-B14F-4D97-AF65-F5344CB8AC3E}">
        <p14:creationId xmlns:p14="http://schemas.microsoft.com/office/powerpoint/2010/main" val="3481913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a:t>
            </a:r>
            <a:r>
              <a:rPr lang="en-US" sz="1200" u="sng" kern="1200" dirty="0" smtClean="0">
                <a:solidFill>
                  <a:schemeClr val="tx1"/>
                </a:solidFill>
                <a:effectLst/>
                <a:latin typeface="+mn-lt"/>
                <a:ea typeface="+mn-ea"/>
                <a:cs typeface="+mn-cs"/>
                <a:hlinkClick r:id="rId3" tooltip="Cartography"/>
              </a:rPr>
              <a:t>cartography</a:t>
            </a:r>
            <a:r>
              <a:rPr lang="en-US" sz="1200" kern="1200" dirty="0" smtClean="0">
                <a:solidFill>
                  <a:schemeClr val="tx1"/>
                </a:solidFill>
                <a:effectLst/>
                <a:latin typeface="+mn-lt"/>
                <a:ea typeface="+mn-ea"/>
                <a:cs typeface="+mn-cs"/>
              </a:rPr>
              <a:t>, a </a:t>
            </a:r>
            <a:r>
              <a:rPr lang="en-US" sz="1200" b="1" kern="1200" dirty="0" err="1" smtClean="0">
                <a:solidFill>
                  <a:schemeClr val="tx1"/>
                </a:solidFill>
                <a:effectLst/>
                <a:latin typeface="+mn-lt"/>
                <a:ea typeface="+mn-ea"/>
                <a:cs typeface="+mn-cs"/>
              </a:rPr>
              <a:t>Tissot's</a:t>
            </a:r>
            <a:r>
              <a:rPr lang="en-US" sz="1200" b="1" kern="1200" dirty="0" smtClean="0">
                <a:solidFill>
                  <a:schemeClr val="tx1"/>
                </a:solidFill>
                <a:effectLst/>
                <a:latin typeface="+mn-lt"/>
                <a:ea typeface="+mn-ea"/>
                <a:cs typeface="+mn-cs"/>
              </a:rPr>
              <a:t> indicatrix</a:t>
            </a:r>
            <a:r>
              <a:rPr lang="en-US" sz="1200"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Tissot</a:t>
            </a:r>
            <a:r>
              <a:rPr lang="en-US" sz="1200" b="1" kern="1200" dirty="0" smtClean="0">
                <a:solidFill>
                  <a:schemeClr val="tx1"/>
                </a:solidFill>
                <a:effectLst/>
                <a:latin typeface="+mn-lt"/>
                <a:ea typeface="+mn-ea"/>
                <a:cs typeface="+mn-cs"/>
              </a:rPr>
              <a:t> indicatrix</a:t>
            </a:r>
            <a:r>
              <a:rPr lang="en-US" sz="1200"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Tissot's</a:t>
            </a:r>
            <a:r>
              <a:rPr lang="en-US" sz="1200" b="1" kern="1200" dirty="0" smtClean="0">
                <a:solidFill>
                  <a:schemeClr val="tx1"/>
                </a:solidFill>
                <a:effectLst/>
                <a:latin typeface="+mn-lt"/>
                <a:ea typeface="+mn-ea"/>
                <a:cs typeface="+mn-cs"/>
              </a:rPr>
              <a:t> ellipse</a:t>
            </a:r>
            <a:r>
              <a:rPr lang="en-US" sz="1200"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Tissot</a:t>
            </a:r>
            <a:r>
              <a:rPr lang="en-US" sz="1200" b="1" kern="1200" dirty="0" smtClean="0">
                <a:solidFill>
                  <a:schemeClr val="tx1"/>
                </a:solidFill>
                <a:effectLst/>
                <a:latin typeface="+mn-lt"/>
                <a:ea typeface="+mn-ea"/>
                <a:cs typeface="+mn-cs"/>
              </a:rPr>
              <a:t> ellipse</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ellipse of distortion</a:t>
            </a:r>
            <a:r>
              <a:rPr lang="en-US" sz="1200" kern="1200" dirty="0" smtClean="0">
                <a:solidFill>
                  <a:schemeClr val="tx1"/>
                </a:solidFill>
                <a:effectLst/>
                <a:latin typeface="+mn-lt"/>
                <a:ea typeface="+mn-ea"/>
                <a:cs typeface="+mn-cs"/>
              </a:rPr>
              <a:t>) (plural: "</a:t>
            </a:r>
            <a:r>
              <a:rPr lang="en-US" sz="1200" kern="1200" dirty="0" err="1" smtClean="0">
                <a:solidFill>
                  <a:schemeClr val="tx1"/>
                </a:solidFill>
                <a:effectLst/>
                <a:latin typeface="+mn-lt"/>
                <a:ea typeface="+mn-ea"/>
                <a:cs typeface="+mn-cs"/>
              </a:rPr>
              <a:t>Tissot's</a:t>
            </a:r>
            <a:r>
              <a:rPr lang="en-US" sz="1200" kern="1200" dirty="0" smtClean="0">
                <a:solidFill>
                  <a:schemeClr val="tx1"/>
                </a:solidFill>
                <a:effectLst/>
                <a:latin typeface="+mn-lt"/>
                <a:ea typeface="+mn-ea"/>
                <a:cs typeface="+mn-cs"/>
              </a:rPr>
              <a:t> indicatrices") is a mathematical contrivance presented by French mathematician </a:t>
            </a:r>
            <a:r>
              <a:rPr lang="en-US" sz="1200" u="sng" kern="1200" dirty="0" smtClean="0">
                <a:solidFill>
                  <a:schemeClr val="tx1"/>
                </a:solidFill>
                <a:effectLst/>
                <a:latin typeface="+mn-lt"/>
                <a:ea typeface="+mn-ea"/>
                <a:cs typeface="+mn-cs"/>
                <a:hlinkClick r:id="rId4" tooltip="Nicolas Auguste Tissot"/>
              </a:rPr>
              <a:t>Nicolas Auguste Tissot</a:t>
            </a:r>
            <a:r>
              <a:rPr lang="en-US" sz="1200" kern="1200" dirty="0" smtClean="0">
                <a:solidFill>
                  <a:schemeClr val="tx1"/>
                </a:solidFill>
                <a:effectLst/>
                <a:latin typeface="+mn-lt"/>
                <a:ea typeface="+mn-ea"/>
                <a:cs typeface="+mn-cs"/>
              </a:rPr>
              <a:t> in 1859 and 1871 in order to characterize local distortions due to </a:t>
            </a:r>
            <a:r>
              <a:rPr lang="en-US" sz="1200" u="sng" kern="1200" dirty="0" smtClean="0">
                <a:solidFill>
                  <a:schemeClr val="tx1"/>
                </a:solidFill>
                <a:effectLst/>
                <a:latin typeface="+mn-lt"/>
                <a:ea typeface="+mn-ea"/>
                <a:cs typeface="+mn-cs"/>
                <a:hlinkClick r:id="rId5" tooltip="Map projection"/>
              </a:rPr>
              <a:t>map projection</a:t>
            </a:r>
            <a:r>
              <a:rPr lang="en-US" sz="1200" kern="1200" dirty="0" smtClean="0">
                <a:solidFill>
                  <a:schemeClr val="tx1"/>
                </a:solidFill>
                <a:effectLst/>
                <a:latin typeface="+mn-lt"/>
                <a:ea typeface="+mn-ea"/>
                <a:cs typeface="+mn-cs"/>
              </a:rPr>
              <a:t>. It is the geometry that results from </a:t>
            </a:r>
            <a:r>
              <a:rPr lang="en-US" sz="1200" u="sng" kern="1200" dirty="0" smtClean="0">
                <a:solidFill>
                  <a:schemeClr val="tx1"/>
                </a:solidFill>
                <a:effectLst/>
                <a:latin typeface="+mn-lt"/>
                <a:ea typeface="+mn-ea"/>
                <a:cs typeface="+mn-cs"/>
                <a:hlinkClick r:id="rId6" tooltip="Projection (linear algebra)"/>
              </a:rPr>
              <a:t>projecting</a:t>
            </a:r>
            <a:r>
              <a:rPr lang="en-US" sz="1200" kern="1200" dirty="0" smtClean="0">
                <a:solidFill>
                  <a:schemeClr val="tx1"/>
                </a:solidFill>
                <a:effectLst/>
                <a:latin typeface="+mn-lt"/>
                <a:ea typeface="+mn-ea"/>
                <a:cs typeface="+mn-cs"/>
              </a:rPr>
              <a:t> a </a:t>
            </a:r>
            <a:r>
              <a:rPr lang="en-US" sz="1200" u="sng" kern="1200" dirty="0" smtClean="0">
                <a:solidFill>
                  <a:schemeClr val="tx1"/>
                </a:solidFill>
                <a:effectLst/>
                <a:latin typeface="+mn-lt"/>
                <a:ea typeface="+mn-ea"/>
                <a:cs typeface="+mn-cs"/>
                <a:hlinkClick r:id="rId7" tooltip="Circle"/>
              </a:rPr>
              <a:t>circle</a:t>
            </a:r>
            <a:r>
              <a:rPr lang="en-US" sz="1200" kern="1200" dirty="0" smtClean="0">
                <a:solidFill>
                  <a:schemeClr val="tx1"/>
                </a:solidFill>
                <a:effectLst/>
                <a:latin typeface="+mn-lt"/>
                <a:ea typeface="+mn-ea"/>
                <a:cs typeface="+mn-cs"/>
              </a:rPr>
              <a:t> of </a:t>
            </a:r>
            <a:r>
              <a:rPr lang="en-US" sz="1200" u="sng" kern="1200" dirty="0" smtClean="0">
                <a:solidFill>
                  <a:schemeClr val="tx1"/>
                </a:solidFill>
                <a:effectLst/>
                <a:latin typeface="+mn-lt"/>
                <a:ea typeface="+mn-ea"/>
                <a:cs typeface="+mn-cs"/>
                <a:hlinkClick r:id="rId8" tooltip="Infinitesimal"/>
              </a:rPr>
              <a:t>infinitesimal</a:t>
            </a:r>
            <a:r>
              <a:rPr lang="en-US" sz="1200" kern="1200" dirty="0" smtClean="0">
                <a:solidFill>
                  <a:schemeClr val="tx1"/>
                </a:solidFill>
                <a:effectLst/>
                <a:latin typeface="+mn-lt"/>
                <a:ea typeface="+mn-ea"/>
                <a:cs typeface="+mn-cs"/>
              </a:rPr>
              <a:t> radius from a curved geometric model, such as a globe, onto a map. </a:t>
            </a:r>
            <a:r>
              <a:rPr lang="en-US" sz="1200" kern="1200" dirty="0" err="1" smtClean="0">
                <a:solidFill>
                  <a:schemeClr val="tx1"/>
                </a:solidFill>
                <a:effectLst/>
                <a:latin typeface="+mn-lt"/>
                <a:ea typeface="+mn-ea"/>
                <a:cs typeface="+mn-cs"/>
              </a:rPr>
              <a:t>Tissot</a:t>
            </a:r>
            <a:r>
              <a:rPr lang="en-US" sz="1200" kern="1200" dirty="0" smtClean="0">
                <a:solidFill>
                  <a:schemeClr val="tx1"/>
                </a:solidFill>
                <a:effectLst/>
                <a:latin typeface="+mn-lt"/>
                <a:ea typeface="+mn-ea"/>
                <a:cs typeface="+mn-cs"/>
              </a:rPr>
              <a:t> proved that the resulting diagram is an </a:t>
            </a:r>
            <a:r>
              <a:rPr lang="en-US" sz="1200" u="sng" kern="1200" dirty="0" smtClean="0">
                <a:solidFill>
                  <a:schemeClr val="tx1"/>
                </a:solidFill>
                <a:effectLst/>
                <a:latin typeface="+mn-lt"/>
                <a:ea typeface="+mn-ea"/>
                <a:cs typeface="+mn-cs"/>
                <a:hlinkClick r:id="rId9" tooltip="Ellipse"/>
              </a:rPr>
              <a:t>ellipse</a:t>
            </a:r>
            <a:r>
              <a:rPr lang="en-US" sz="1200" kern="1200" dirty="0" smtClean="0">
                <a:solidFill>
                  <a:schemeClr val="tx1"/>
                </a:solidFill>
                <a:effectLst/>
                <a:latin typeface="+mn-lt"/>
                <a:ea typeface="+mn-ea"/>
                <a:cs typeface="+mn-cs"/>
              </a:rPr>
              <a:t> whose axes indicate the two </a:t>
            </a:r>
            <a:r>
              <a:rPr lang="en-US" sz="1200" u="sng" kern="1200" dirty="0" smtClean="0">
                <a:solidFill>
                  <a:schemeClr val="tx1"/>
                </a:solidFill>
                <a:effectLst/>
                <a:latin typeface="+mn-lt"/>
                <a:ea typeface="+mn-ea"/>
                <a:cs typeface="+mn-cs"/>
                <a:hlinkClick r:id="rId10" tooltip="Principal curvature"/>
              </a:rPr>
              <a:t>principal directions</a:t>
            </a:r>
            <a:r>
              <a:rPr lang="en-US" sz="1200" kern="1200" dirty="0" smtClean="0">
                <a:solidFill>
                  <a:schemeClr val="tx1"/>
                </a:solidFill>
                <a:effectLst/>
                <a:latin typeface="+mn-lt"/>
                <a:ea typeface="+mn-ea"/>
                <a:cs typeface="+mn-cs"/>
              </a:rPr>
              <a:t> along which scale is maximal and minimal at that point on the map.</a:t>
            </a:r>
          </a:p>
          <a:p>
            <a:r>
              <a:rPr lang="en-US" sz="1200" kern="1200" dirty="0" smtClean="0">
                <a:solidFill>
                  <a:schemeClr val="tx1"/>
                </a:solidFill>
                <a:effectLst/>
                <a:latin typeface="+mn-lt"/>
                <a:ea typeface="+mn-ea"/>
                <a:cs typeface="+mn-cs"/>
              </a:rPr>
              <a:t>A single indicatrix describes the distortion at a single point. Because distortion varies across a map, generally </a:t>
            </a:r>
            <a:r>
              <a:rPr lang="en-US" sz="1200" kern="1200" dirty="0" err="1" smtClean="0">
                <a:solidFill>
                  <a:schemeClr val="tx1"/>
                </a:solidFill>
                <a:effectLst/>
                <a:latin typeface="+mn-lt"/>
                <a:ea typeface="+mn-ea"/>
                <a:cs typeface="+mn-cs"/>
              </a:rPr>
              <a:t>Tissot's</a:t>
            </a:r>
            <a:r>
              <a:rPr lang="en-US" sz="1200" kern="1200" dirty="0" smtClean="0">
                <a:solidFill>
                  <a:schemeClr val="tx1"/>
                </a:solidFill>
                <a:effectLst/>
                <a:latin typeface="+mn-lt"/>
                <a:ea typeface="+mn-ea"/>
                <a:cs typeface="+mn-cs"/>
              </a:rPr>
              <a:t> indicatrices are placed across a map to illustrate the spatial change in distortion. A common scheme places them at each intersection of displayed meridians and parallels. These schematics are important in the study of map projections, both to illustrate distortion and to provide the basis for the calculations that represent the magnitude of distortion precisely at each point.</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19</a:t>
            </a:fld>
            <a:endParaRPr lang="en-US"/>
          </a:p>
        </p:txBody>
      </p:sp>
    </p:spTree>
    <p:extLst>
      <p:ext uri="{BB962C8B-B14F-4D97-AF65-F5344CB8AC3E}">
        <p14:creationId xmlns:p14="http://schemas.microsoft.com/office/powerpoint/2010/main" val="721263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Ptolemy (c.100-178) was a hugely important geographer and astronomer working in Ancient Rome. This map takes valuable information from his famous book </a:t>
            </a:r>
            <a:r>
              <a:rPr lang="en-US" sz="1200" i="1" kern="1200" dirty="0" err="1" smtClean="0">
                <a:solidFill>
                  <a:schemeClr val="tx1"/>
                </a:solidFill>
                <a:effectLst/>
                <a:latin typeface="+mn-lt"/>
                <a:ea typeface="+mn-ea"/>
                <a:cs typeface="+mn-cs"/>
              </a:rPr>
              <a:t>Geographia</a:t>
            </a:r>
            <a:r>
              <a:rPr lang="en-US" sz="1200" kern="1200" dirty="0" smtClean="0">
                <a:solidFill>
                  <a:schemeClr val="tx1"/>
                </a:solidFill>
                <a:effectLst/>
                <a:latin typeface="+mn-lt"/>
                <a:ea typeface="+mn-ea"/>
                <a:cs typeface="+mn-cs"/>
              </a:rPr>
              <a:t>. His work informed mapmakers on the size of the Earth, and the co-ordinates for the positions of all the places and features indicated on the map.</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Until a copy of </a:t>
            </a:r>
            <a:r>
              <a:rPr lang="en-US" sz="1200" i="1" kern="1200" dirty="0" err="1" smtClean="0">
                <a:solidFill>
                  <a:schemeClr val="tx1"/>
                </a:solidFill>
                <a:effectLst/>
                <a:latin typeface="+mn-lt"/>
                <a:ea typeface="+mn-ea"/>
                <a:cs typeface="+mn-cs"/>
              </a:rPr>
              <a:t>Geographia</a:t>
            </a:r>
            <a:r>
              <a:rPr lang="en-US" sz="1200" kern="1200" dirty="0" smtClean="0">
                <a:solidFill>
                  <a:schemeClr val="tx1"/>
                </a:solidFill>
                <a:effectLst/>
                <a:latin typeface="+mn-lt"/>
                <a:ea typeface="+mn-ea"/>
                <a:cs typeface="+mn-cs"/>
              </a:rPr>
              <a:t> was translated from Greek into Latin in 1407, all knowledge of these co-ordinates had been lost in the West. The book created a sensation, as it challenged the very basis of medieval mapmaking </a:t>
            </a:r>
            <a:r>
              <a:rPr lang="en-US" sz="1200" b="1" kern="1200" dirty="0" smtClean="0">
                <a:solidFill>
                  <a:schemeClr val="tx1"/>
                </a:solidFill>
                <a:effectLst/>
                <a:latin typeface="+mn-lt"/>
                <a:ea typeface="+mn-ea"/>
                <a:cs typeface="+mn-cs"/>
              </a:rPr>
              <a:t>– mapmakers before this had based the proportions of countries, not on mathematical calculations, but on the importance of different places - the more important a country was, the bigger it appeared on the map.</a:t>
            </a:r>
            <a:r>
              <a:rPr lang="en-US" sz="1200" kern="1200" dirty="0" smtClean="0">
                <a:solidFill>
                  <a:schemeClr val="tx1"/>
                </a:solidFill>
                <a:effectLst/>
                <a:latin typeface="+mn-lt"/>
                <a:ea typeface="+mn-ea"/>
                <a:cs typeface="+mn-cs"/>
              </a:rPr>
              <a:t> In fact, many of Ptolemy’s calculations were later proved to be incorrect. However, the introduction of mathematics and the </a:t>
            </a:r>
            <a:r>
              <a:rPr lang="en-US" sz="1200" b="1" kern="1200" dirty="0" smtClean="0">
                <a:solidFill>
                  <a:schemeClr val="tx1"/>
                </a:solidFill>
                <a:effectLst/>
                <a:latin typeface="+mn-lt"/>
                <a:ea typeface="+mn-ea"/>
                <a:cs typeface="+mn-cs"/>
              </a:rPr>
              <a:t>idea of accurate measurement </a:t>
            </a:r>
            <a:r>
              <a:rPr lang="en-US" sz="1200" kern="1200" dirty="0" smtClean="0">
                <a:solidFill>
                  <a:schemeClr val="tx1"/>
                </a:solidFill>
                <a:effectLst/>
                <a:latin typeface="+mn-lt"/>
                <a:ea typeface="+mn-ea"/>
                <a:cs typeface="+mn-cs"/>
              </a:rPr>
              <a:t>were to change the nature of European mapmaking forever. This copy of Ptolemy's World Map was produced slightly later, in 1482.</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2</a:t>
            </a:fld>
            <a:endParaRPr lang="en-US"/>
          </a:p>
        </p:txBody>
      </p:sp>
    </p:spTree>
    <p:extLst>
      <p:ext uri="{BB962C8B-B14F-4D97-AF65-F5344CB8AC3E}">
        <p14:creationId xmlns:p14="http://schemas.microsoft.com/office/powerpoint/2010/main" val="1761843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1" i="0" kern="1200" dirty="0" smtClean="0">
                <a:solidFill>
                  <a:schemeClr val="tx1"/>
                </a:solidFill>
                <a:effectLst/>
                <a:latin typeface="+mn-lt"/>
                <a:ea typeface="+mn-ea"/>
                <a:cs typeface="+mn-cs"/>
              </a:rPr>
              <a:t>Mercator projection</a:t>
            </a:r>
            <a:r>
              <a:rPr lang="en-US" sz="1200" b="0" i="0" kern="1200" dirty="0" smtClean="0">
                <a:solidFill>
                  <a:schemeClr val="tx1"/>
                </a:solidFill>
                <a:effectLst/>
                <a:latin typeface="+mn-lt"/>
                <a:ea typeface="+mn-ea"/>
                <a:cs typeface="+mn-cs"/>
              </a:rPr>
              <a:t> is a </a:t>
            </a:r>
            <a:r>
              <a:rPr lang="en-US" sz="1200" b="0" i="0" u="none" strike="noStrike" kern="1200" dirty="0" smtClean="0">
                <a:solidFill>
                  <a:schemeClr val="tx1"/>
                </a:solidFill>
                <a:effectLst/>
                <a:latin typeface="+mn-lt"/>
                <a:ea typeface="+mn-ea"/>
                <a:cs typeface="+mn-cs"/>
                <a:hlinkClick r:id="rId3" tooltip="Cylindrical map projection"/>
              </a:rPr>
              <a:t>cylindrical map projection</a:t>
            </a:r>
            <a:r>
              <a:rPr lang="en-US" sz="1200" b="0" i="0" kern="1200" dirty="0" smtClean="0">
                <a:solidFill>
                  <a:schemeClr val="tx1"/>
                </a:solidFill>
                <a:effectLst/>
                <a:latin typeface="+mn-lt"/>
                <a:ea typeface="+mn-ea"/>
                <a:cs typeface="+mn-cs"/>
              </a:rPr>
              <a:t> presented by the </a:t>
            </a:r>
            <a:r>
              <a:rPr lang="en-US" sz="1200" b="0" i="0" u="none" strike="noStrike" kern="1200" dirty="0" smtClean="0">
                <a:solidFill>
                  <a:schemeClr val="tx1"/>
                </a:solidFill>
                <a:effectLst/>
                <a:latin typeface="+mn-lt"/>
                <a:ea typeface="+mn-ea"/>
                <a:cs typeface="+mn-cs"/>
                <a:hlinkClick r:id="rId4" tooltip="Flemish people"/>
              </a:rPr>
              <a:t>Flemish</a:t>
            </a:r>
            <a:r>
              <a:rPr lang="en-US" sz="1200" b="0" i="0" kern="1200" dirty="0" smtClean="0">
                <a:solidFill>
                  <a:schemeClr val="tx1"/>
                </a:solidFill>
                <a:effectLst/>
                <a:latin typeface="+mn-lt"/>
                <a:ea typeface="+mn-ea"/>
                <a:cs typeface="+mn-cs"/>
              </a:rPr>
              <a:t> geographer and cartographer </a:t>
            </a:r>
            <a:r>
              <a:rPr lang="en-US" sz="1200" b="0" i="0" u="none" strike="noStrike" kern="1200" dirty="0" smtClean="0">
                <a:solidFill>
                  <a:schemeClr val="tx1"/>
                </a:solidFill>
                <a:effectLst/>
                <a:latin typeface="+mn-lt"/>
                <a:ea typeface="+mn-ea"/>
                <a:cs typeface="+mn-cs"/>
                <a:hlinkClick r:id="rId5" tooltip="Gerardus Mercator"/>
              </a:rPr>
              <a:t>Gerardus Mercator</a:t>
            </a:r>
            <a:r>
              <a:rPr lang="en-US" sz="1200" b="0" i="0" kern="1200" dirty="0" smtClean="0">
                <a:solidFill>
                  <a:schemeClr val="tx1"/>
                </a:solidFill>
                <a:effectLst/>
                <a:latin typeface="+mn-lt"/>
                <a:ea typeface="+mn-ea"/>
                <a:cs typeface="+mn-cs"/>
              </a:rPr>
              <a:t> in 1569. It became the standard map projection for nautical purposes because of its ability to represent lines of constant </a:t>
            </a:r>
            <a:r>
              <a:rPr lang="en-US" sz="1200" b="0" i="0" u="none" strike="noStrike" kern="1200" dirty="0" smtClean="0">
                <a:solidFill>
                  <a:schemeClr val="tx1"/>
                </a:solidFill>
                <a:effectLst/>
                <a:latin typeface="+mn-lt"/>
                <a:ea typeface="+mn-ea"/>
                <a:cs typeface="+mn-cs"/>
                <a:hlinkClick r:id="rId6" tooltip="Course (navigation)"/>
              </a:rPr>
              <a:t>course</a:t>
            </a:r>
            <a:r>
              <a:rPr lang="en-US" sz="1200" b="0" i="0" kern="1200" dirty="0" smtClean="0">
                <a:solidFill>
                  <a:schemeClr val="tx1"/>
                </a:solidFill>
                <a:effectLst/>
                <a:latin typeface="+mn-lt"/>
                <a:ea typeface="+mn-ea"/>
                <a:cs typeface="+mn-cs"/>
              </a:rPr>
              <a:t>, known as </a:t>
            </a:r>
            <a:r>
              <a:rPr lang="en-US" sz="1200" b="0" i="0" u="none" strike="noStrike" kern="1200" dirty="0" smtClean="0">
                <a:solidFill>
                  <a:schemeClr val="tx1"/>
                </a:solidFill>
                <a:effectLst/>
                <a:latin typeface="+mn-lt"/>
                <a:ea typeface="+mn-ea"/>
                <a:cs typeface="+mn-cs"/>
                <a:hlinkClick r:id="rId7" tooltip="Rhumb line"/>
              </a:rPr>
              <a:t>rhumb lines</a:t>
            </a:r>
            <a:r>
              <a:rPr lang="en-US" sz="1200" b="0" i="0" kern="1200" dirty="0" smtClean="0">
                <a:solidFill>
                  <a:schemeClr val="tx1"/>
                </a:solidFill>
                <a:effectLst/>
                <a:latin typeface="+mn-lt"/>
                <a:ea typeface="+mn-ea"/>
                <a:cs typeface="+mn-cs"/>
              </a:rPr>
              <a:t> or </a:t>
            </a:r>
            <a:r>
              <a:rPr lang="en-US" sz="1200" b="0" i="0" kern="1200" dirty="0" err="1" smtClean="0">
                <a:solidFill>
                  <a:schemeClr val="tx1"/>
                </a:solidFill>
                <a:effectLst/>
                <a:latin typeface="+mn-lt"/>
                <a:ea typeface="+mn-ea"/>
                <a:cs typeface="+mn-cs"/>
              </a:rPr>
              <a:t>loxodromes</a:t>
            </a:r>
            <a:r>
              <a:rPr lang="en-US" sz="1200" b="0" i="0" kern="1200" dirty="0" smtClean="0">
                <a:solidFill>
                  <a:schemeClr val="tx1"/>
                </a:solidFill>
                <a:effectLst/>
                <a:latin typeface="+mn-lt"/>
                <a:ea typeface="+mn-ea"/>
                <a:cs typeface="+mn-cs"/>
              </a:rPr>
              <a:t>, as straight segments that conserve the angles with the meridians. Although the linear scale is equal in all directions around any point, thus preserving the angles and the shapes of small objects (which makes the projection </a:t>
            </a:r>
            <a:r>
              <a:rPr lang="en-US" sz="1200" b="0" i="0" u="none" strike="noStrike" kern="1200" dirty="0" smtClean="0">
                <a:solidFill>
                  <a:schemeClr val="tx1"/>
                </a:solidFill>
                <a:effectLst/>
                <a:latin typeface="+mn-lt"/>
                <a:ea typeface="+mn-ea"/>
                <a:cs typeface="+mn-cs"/>
                <a:hlinkClick r:id="rId8" tooltip="Conformal projection"/>
              </a:rPr>
              <a:t>conformal</a:t>
            </a:r>
            <a:r>
              <a:rPr lang="en-US" sz="1200" b="0" i="0"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the Mercator projection distorts the size of objects as the latitude increases from the Equator to the poles, where the scale becomes infinite. So, for example, landmasses such as </a:t>
            </a:r>
            <a:r>
              <a:rPr lang="en-US" sz="1200" b="1" i="0" u="none" strike="noStrike" kern="1200" dirty="0" smtClean="0">
                <a:solidFill>
                  <a:schemeClr val="tx1"/>
                </a:solidFill>
                <a:effectLst/>
                <a:latin typeface="+mn-lt"/>
                <a:ea typeface="+mn-ea"/>
                <a:cs typeface="+mn-cs"/>
                <a:hlinkClick r:id="rId9" tooltip="Greenland"/>
              </a:rPr>
              <a:t>Greenland</a:t>
            </a:r>
            <a:r>
              <a:rPr lang="en-US" sz="1200" b="1" i="0" kern="1200" dirty="0" smtClean="0">
                <a:solidFill>
                  <a:schemeClr val="tx1"/>
                </a:solidFill>
                <a:effectLst/>
                <a:latin typeface="+mn-lt"/>
                <a:ea typeface="+mn-ea"/>
                <a:cs typeface="+mn-cs"/>
              </a:rPr>
              <a:t> and </a:t>
            </a:r>
            <a:r>
              <a:rPr lang="en-US" sz="1200" b="1" i="0" u="none" strike="noStrike" kern="1200" dirty="0" smtClean="0">
                <a:solidFill>
                  <a:schemeClr val="tx1"/>
                </a:solidFill>
                <a:effectLst/>
                <a:latin typeface="+mn-lt"/>
                <a:ea typeface="+mn-ea"/>
                <a:cs typeface="+mn-cs"/>
                <a:hlinkClick r:id="rId10" tooltip="Antarctica"/>
              </a:rPr>
              <a:t>Antarctica</a:t>
            </a:r>
            <a:r>
              <a:rPr lang="en-US" sz="1200" b="1" i="0" kern="1200" dirty="0" smtClean="0">
                <a:solidFill>
                  <a:schemeClr val="tx1"/>
                </a:solidFill>
                <a:effectLst/>
                <a:latin typeface="+mn-lt"/>
                <a:ea typeface="+mn-ea"/>
                <a:cs typeface="+mn-cs"/>
              </a:rPr>
              <a:t> appear much larger than they actually are relative to land masses near the equator, such as Central Africa.</a:t>
            </a:r>
            <a:endParaRPr lang="en-US" b="1" dirty="0"/>
          </a:p>
        </p:txBody>
      </p:sp>
      <p:sp>
        <p:nvSpPr>
          <p:cNvPr id="4" name="Slide Number Placeholder 3"/>
          <p:cNvSpPr>
            <a:spLocks noGrp="1"/>
          </p:cNvSpPr>
          <p:nvPr>
            <p:ph type="sldNum" sz="quarter" idx="10"/>
          </p:nvPr>
        </p:nvSpPr>
        <p:spPr/>
        <p:txBody>
          <a:bodyPr/>
          <a:lstStyle/>
          <a:p>
            <a:fld id="{03C74989-8979-3349-BCDD-D7AAC53C9168}" type="slidenum">
              <a:rPr lang="en-US" smtClean="0"/>
              <a:t>20</a:t>
            </a:fld>
            <a:endParaRPr lang="en-US"/>
          </a:p>
        </p:txBody>
      </p:sp>
    </p:spTree>
    <p:extLst>
      <p:ext uri="{BB962C8B-B14F-4D97-AF65-F5344CB8AC3E}">
        <p14:creationId xmlns:p14="http://schemas.microsoft.com/office/powerpoint/2010/main" val="16398413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21</a:t>
            </a:fld>
            <a:endParaRPr lang="en-US"/>
          </a:p>
        </p:txBody>
      </p:sp>
    </p:spTree>
    <p:extLst>
      <p:ext uri="{BB962C8B-B14F-4D97-AF65-F5344CB8AC3E}">
        <p14:creationId xmlns:p14="http://schemas.microsoft.com/office/powerpoint/2010/main" val="6433100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22</a:t>
            </a:fld>
            <a:endParaRPr lang="en-US"/>
          </a:p>
        </p:txBody>
      </p:sp>
    </p:spTree>
    <p:extLst>
      <p:ext uri="{BB962C8B-B14F-4D97-AF65-F5344CB8AC3E}">
        <p14:creationId xmlns:p14="http://schemas.microsoft.com/office/powerpoint/2010/main" val="16789615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1" i="0" kern="1200" dirty="0" smtClean="0">
                <a:solidFill>
                  <a:schemeClr val="tx1"/>
                </a:solidFill>
                <a:effectLst/>
                <a:latin typeface="+mn-lt"/>
                <a:ea typeface="+mn-ea"/>
                <a:cs typeface="+mn-cs"/>
              </a:rPr>
              <a:t>Peirce </a:t>
            </a:r>
            <a:r>
              <a:rPr lang="en-US" sz="1200" b="1" i="0" kern="1200" dirty="0" err="1" smtClean="0">
                <a:solidFill>
                  <a:schemeClr val="tx1"/>
                </a:solidFill>
                <a:effectLst/>
                <a:latin typeface="+mn-lt"/>
                <a:ea typeface="+mn-ea"/>
                <a:cs typeface="+mn-cs"/>
              </a:rPr>
              <a:t>quincuncial</a:t>
            </a:r>
            <a:r>
              <a:rPr lang="en-US" sz="1200" b="1" i="0" kern="1200" dirty="0" smtClean="0">
                <a:solidFill>
                  <a:schemeClr val="tx1"/>
                </a:solidFill>
                <a:effectLst/>
                <a:latin typeface="+mn-lt"/>
                <a:ea typeface="+mn-ea"/>
                <a:cs typeface="+mn-cs"/>
              </a:rPr>
              <a:t> projection</a:t>
            </a:r>
            <a:r>
              <a:rPr lang="en-US" sz="1200" b="0" i="0" u="none" strike="noStrike" kern="1200" baseline="30000" dirty="0" smtClean="0">
                <a:solidFill>
                  <a:schemeClr val="tx1"/>
                </a:solidFill>
                <a:effectLst/>
                <a:latin typeface="+mn-lt"/>
                <a:ea typeface="+mn-ea"/>
                <a:cs typeface="+mn-cs"/>
                <a:hlinkClick r:id="rId3"/>
              </a:rPr>
              <a:t>[1]</a:t>
            </a:r>
            <a:r>
              <a:rPr lang="en-US" sz="1200" b="0" i="0" kern="1200" dirty="0" smtClean="0">
                <a:solidFill>
                  <a:schemeClr val="tx1"/>
                </a:solidFill>
                <a:effectLst/>
                <a:latin typeface="+mn-lt"/>
                <a:ea typeface="+mn-ea"/>
                <a:cs typeface="+mn-cs"/>
              </a:rPr>
              <a:t> is a </a:t>
            </a:r>
            <a:r>
              <a:rPr lang="en-US" sz="1200" b="0" i="0" u="none" strike="noStrike" kern="1200" dirty="0" smtClean="0">
                <a:solidFill>
                  <a:schemeClr val="tx1"/>
                </a:solidFill>
                <a:effectLst/>
                <a:latin typeface="+mn-lt"/>
                <a:ea typeface="+mn-ea"/>
                <a:cs typeface="+mn-cs"/>
                <a:hlinkClick r:id="rId4" tooltip="Conformal map"/>
              </a:rPr>
              <a:t>conformal map projection</a:t>
            </a:r>
            <a:r>
              <a:rPr lang="en-US" sz="1200" b="0" i="0" kern="1200" dirty="0" smtClean="0">
                <a:solidFill>
                  <a:schemeClr val="tx1"/>
                </a:solidFill>
                <a:effectLst/>
                <a:latin typeface="+mn-lt"/>
                <a:ea typeface="+mn-ea"/>
                <a:cs typeface="+mn-cs"/>
              </a:rPr>
              <a:t> developed by </a:t>
            </a:r>
            <a:r>
              <a:rPr lang="en-US" sz="1200" b="0" i="0" u="none" strike="noStrike" kern="1200" dirty="0" smtClean="0">
                <a:solidFill>
                  <a:schemeClr val="tx1"/>
                </a:solidFill>
                <a:effectLst/>
                <a:latin typeface="+mn-lt"/>
                <a:ea typeface="+mn-ea"/>
                <a:cs typeface="+mn-cs"/>
                <a:hlinkClick r:id="rId5" tooltip="Charles Sanders Peirce"/>
              </a:rPr>
              <a:t>Charles Sanders Peirce</a:t>
            </a:r>
            <a:r>
              <a:rPr lang="en-US" sz="1200" b="0" i="0" kern="1200" dirty="0" smtClean="0">
                <a:solidFill>
                  <a:schemeClr val="tx1"/>
                </a:solidFill>
                <a:effectLst/>
                <a:latin typeface="+mn-lt"/>
                <a:ea typeface="+mn-ea"/>
                <a:cs typeface="+mn-cs"/>
              </a:rPr>
              <a:t> in 1879. </a:t>
            </a:r>
            <a:r>
              <a:rPr lang="en-US" sz="1200" b="1" i="0" kern="1200" dirty="0" smtClean="0">
                <a:solidFill>
                  <a:schemeClr val="tx1"/>
                </a:solidFill>
                <a:effectLst/>
                <a:latin typeface="+mn-lt"/>
                <a:ea typeface="+mn-ea"/>
                <a:cs typeface="+mn-cs"/>
              </a:rPr>
              <a:t>The projection has the distinctive property that it can be tiled </a:t>
            </a:r>
            <a:r>
              <a:rPr lang="en-US" sz="1200" b="1" i="1" kern="1200" dirty="0" smtClean="0">
                <a:solidFill>
                  <a:schemeClr val="tx1"/>
                </a:solidFill>
                <a:effectLst/>
                <a:latin typeface="+mn-lt"/>
                <a:ea typeface="+mn-ea"/>
                <a:cs typeface="+mn-cs"/>
              </a:rPr>
              <a:t>ad infinitum</a:t>
            </a:r>
            <a:r>
              <a:rPr lang="en-US" sz="1200" b="1" i="0" kern="1200" dirty="0" smtClean="0">
                <a:solidFill>
                  <a:schemeClr val="tx1"/>
                </a:solidFill>
                <a:effectLst/>
                <a:latin typeface="+mn-lt"/>
                <a:ea typeface="+mn-ea"/>
                <a:cs typeface="+mn-cs"/>
              </a:rPr>
              <a:t> on the plane, with edge-crossings being completely smooth except for four </a:t>
            </a:r>
            <a:r>
              <a:rPr lang="en-US" sz="1200" b="1" i="0" u="none" strike="noStrike" kern="1200" dirty="0" smtClean="0">
                <a:solidFill>
                  <a:schemeClr val="tx1"/>
                </a:solidFill>
                <a:effectLst/>
                <a:latin typeface="+mn-lt"/>
                <a:ea typeface="+mn-ea"/>
                <a:cs typeface="+mn-cs"/>
                <a:hlinkClick r:id="rId6" tooltip="Mathematical singularity"/>
              </a:rPr>
              <a:t>singular points</a:t>
            </a:r>
            <a:r>
              <a:rPr lang="en-US" sz="1200" b="1" i="0" kern="1200" dirty="0" smtClean="0">
                <a:solidFill>
                  <a:schemeClr val="tx1"/>
                </a:solidFill>
                <a:effectLst/>
                <a:latin typeface="+mn-lt"/>
                <a:ea typeface="+mn-ea"/>
                <a:cs typeface="+mn-cs"/>
              </a:rPr>
              <a:t> per tile.</a:t>
            </a:r>
            <a:r>
              <a:rPr lang="en-US" sz="1200" b="0" i="0" kern="1200" dirty="0" smtClean="0">
                <a:solidFill>
                  <a:schemeClr val="tx1"/>
                </a:solidFill>
                <a:effectLst/>
                <a:latin typeface="+mn-lt"/>
                <a:ea typeface="+mn-ea"/>
                <a:cs typeface="+mn-cs"/>
              </a:rPr>
              <a:t> The projection has seen use in digital photography for portraying 360° views. The description </a:t>
            </a:r>
            <a:r>
              <a:rPr lang="en-US" sz="1200" b="0" i="1" kern="1200" dirty="0" err="1" smtClean="0">
                <a:solidFill>
                  <a:schemeClr val="tx1"/>
                </a:solidFill>
                <a:effectLst/>
                <a:latin typeface="+mn-lt"/>
                <a:ea typeface="+mn-ea"/>
                <a:cs typeface="+mn-cs"/>
              </a:rPr>
              <a:t>quincuncial</a:t>
            </a:r>
            <a:r>
              <a:rPr lang="en-US" sz="1200" b="0" i="0" kern="1200" dirty="0" smtClean="0">
                <a:solidFill>
                  <a:schemeClr val="tx1"/>
                </a:solidFill>
                <a:effectLst/>
                <a:latin typeface="+mn-lt"/>
                <a:ea typeface="+mn-ea"/>
                <a:cs typeface="+mn-cs"/>
              </a:rPr>
              <a:t> refers to the arrangement of four quadrants of the globe around the center hemisphere in an overall square pattern</a:t>
            </a:r>
            <a:r>
              <a:rPr lang="en-US" sz="1200" b="1" i="0" kern="1200" dirty="0" smtClean="0">
                <a:solidFill>
                  <a:schemeClr val="tx1"/>
                </a:solidFill>
                <a:effectLst/>
                <a:latin typeface="+mn-lt"/>
                <a:ea typeface="+mn-ea"/>
                <a:cs typeface="+mn-cs"/>
              </a:rPr>
              <a:t>. Typically the projection is oriented such that the north pole lies at the center</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23</a:t>
            </a:fld>
            <a:endParaRPr lang="en-US"/>
          </a:p>
        </p:txBody>
      </p:sp>
    </p:spTree>
    <p:extLst>
      <p:ext uri="{BB962C8B-B14F-4D97-AF65-F5344CB8AC3E}">
        <p14:creationId xmlns:p14="http://schemas.microsoft.com/office/powerpoint/2010/main" val="13575459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24</a:t>
            </a:fld>
            <a:endParaRPr lang="en-US"/>
          </a:p>
        </p:txBody>
      </p:sp>
    </p:spTree>
    <p:extLst>
      <p:ext uri="{BB962C8B-B14F-4D97-AF65-F5344CB8AC3E}">
        <p14:creationId xmlns:p14="http://schemas.microsoft.com/office/powerpoint/2010/main" val="372456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25</a:t>
            </a:fld>
            <a:endParaRPr lang="en-US"/>
          </a:p>
        </p:txBody>
      </p:sp>
    </p:spTree>
    <p:extLst>
      <p:ext uri="{BB962C8B-B14F-4D97-AF65-F5344CB8AC3E}">
        <p14:creationId xmlns:p14="http://schemas.microsoft.com/office/powerpoint/2010/main" val="21007454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26</a:t>
            </a:fld>
            <a:endParaRPr lang="en-US"/>
          </a:p>
        </p:txBody>
      </p:sp>
    </p:spTree>
    <p:extLst>
      <p:ext uri="{BB962C8B-B14F-4D97-AF65-F5344CB8AC3E}">
        <p14:creationId xmlns:p14="http://schemas.microsoft.com/office/powerpoint/2010/main" val="4507092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27</a:t>
            </a:fld>
            <a:endParaRPr lang="en-US"/>
          </a:p>
        </p:txBody>
      </p:sp>
    </p:spTree>
    <p:extLst>
      <p:ext uri="{BB962C8B-B14F-4D97-AF65-F5344CB8AC3E}">
        <p14:creationId xmlns:p14="http://schemas.microsoft.com/office/powerpoint/2010/main" val="8957266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28</a:t>
            </a:fld>
            <a:endParaRPr lang="en-US"/>
          </a:p>
        </p:txBody>
      </p:sp>
    </p:spTree>
    <p:extLst>
      <p:ext uri="{BB962C8B-B14F-4D97-AF65-F5344CB8AC3E}">
        <p14:creationId xmlns:p14="http://schemas.microsoft.com/office/powerpoint/2010/main" val="6175755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i="0" u="none" strike="noStrike" kern="1200" cap="all" dirty="0" smtClean="0">
                <a:solidFill>
                  <a:schemeClr val="tx1"/>
                </a:solidFill>
                <a:effectLst/>
                <a:latin typeface="+mn-lt"/>
                <a:ea typeface="+mn-ea"/>
                <a:cs typeface="+mn-cs"/>
                <a:hlinkClick r:id="rId3"/>
              </a:rPr>
              <a:t>ABOUT FULLER</a:t>
            </a:r>
            <a:endParaRPr lang="en-US" sz="1200" b="1" i="0" kern="1200" cap="all" dirty="0" smtClean="0">
              <a:solidFill>
                <a:schemeClr val="tx1"/>
              </a:solidFill>
              <a:effectLst/>
              <a:latin typeface="+mn-lt"/>
              <a:ea typeface="+mn-ea"/>
              <a:cs typeface="+mn-cs"/>
            </a:endParaRPr>
          </a:p>
          <a:p>
            <a:pPr fontAlgn="base"/>
            <a:r>
              <a:rPr lang="en-US" sz="1200" b="1" i="0" kern="1200" cap="all" dirty="0" smtClean="0">
                <a:solidFill>
                  <a:schemeClr val="tx1"/>
                </a:solidFill>
                <a:effectLst/>
                <a:latin typeface="+mn-lt"/>
                <a:ea typeface="+mn-ea"/>
                <a:cs typeface="+mn-cs"/>
              </a:rPr>
              <a:t>DYMAXION MAP</a:t>
            </a:r>
          </a:p>
          <a:p>
            <a:pPr fontAlgn="base"/>
            <a:r>
              <a:rPr lang="en-US" sz="1200" kern="1200" dirty="0" smtClean="0">
                <a:solidFill>
                  <a:schemeClr val="tx1"/>
                </a:solidFill>
                <a:effectLst/>
                <a:latin typeface="+mn-lt"/>
                <a:ea typeface="+mn-ea"/>
                <a:cs typeface="+mn-cs"/>
              </a:rPr>
              <a:t>Also know as </a:t>
            </a:r>
            <a:r>
              <a:rPr lang="en-US" sz="1200" b="1" kern="1200" dirty="0" smtClean="0">
                <a:solidFill>
                  <a:schemeClr val="tx1"/>
                </a:solidFill>
                <a:effectLst/>
                <a:latin typeface="+mn-lt"/>
                <a:ea typeface="+mn-ea"/>
                <a:cs typeface="+mn-cs"/>
              </a:rPr>
              <a:t>the "</a:t>
            </a:r>
            <a:r>
              <a:rPr lang="en-US" sz="1200" b="1" kern="1200" dirty="0" err="1" smtClean="0">
                <a:solidFill>
                  <a:schemeClr val="tx1"/>
                </a:solidFill>
                <a:effectLst/>
                <a:latin typeface="+mn-lt"/>
                <a:ea typeface="+mn-ea"/>
                <a:cs typeface="+mn-cs"/>
              </a:rPr>
              <a:t>Dymaxion</a:t>
            </a:r>
            <a:r>
              <a:rPr lang="en-US" sz="1200" b="1" kern="1200" dirty="0" smtClean="0">
                <a:solidFill>
                  <a:schemeClr val="tx1"/>
                </a:solidFill>
                <a:effectLst/>
                <a:latin typeface="+mn-lt"/>
                <a:ea typeface="+mn-ea"/>
                <a:cs typeface="+mn-cs"/>
              </a:rPr>
              <a:t> Map," the Fuller Projection Map is the only flat map of the entire surface of the Earth which reveals our planet as one island in one ocean, without any visually obvious distortion of the relative shapes and sizes of the land areas, and without splitting any continents.</a:t>
            </a:r>
            <a:r>
              <a:rPr lang="en-US" sz="1200" kern="1200" dirty="0" smtClean="0">
                <a:solidFill>
                  <a:schemeClr val="tx1"/>
                </a:solidFill>
                <a:effectLst/>
                <a:latin typeface="+mn-lt"/>
                <a:ea typeface="+mn-ea"/>
                <a:cs typeface="+mn-cs"/>
              </a:rPr>
              <a:t> It was developed by R. Buckminster Fuller who "By 1954, after working on the map for several decades," finally realized a "satisfactory deck plan of the six and one half sextillion tons Spaceship Earth."</a:t>
            </a:r>
          </a:p>
          <a:p>
            <a:pPr fontAlgn="base"/>
            <a:r>
              <a:rPr lang="en-US" sz="1200" kern="1200" dirty="0" smtClean="0">
                <a:solidFill>
                  <a:schemeClr val="tx1"/>
                </a:solidFill>
                <a:effectLst/>
                <a:latin typeface="+mn-lt"/>
                <a:ea typeface="+mn-ea"/>
                <a:cs typeface="+mn-cs"/>
              </a:rPr>
              <a:t>Traditional world maps reinforce the elements that separate humanity and fail to highlight the patterns and relationships emerging from the ever evolving and accelerating process of globalization. Instead of serving as "a precise means for seeing the world from the dynamic, cosmic and comprehensive viewpoint," the maps we use still cause humanity to "appear inherently disassociated, remote, self-interestedly preoccupied with the political concept of its got to be you or me; there is not enough for both."</a:t>
            </a:r>
          </a:p>
          <a:p>
            <a:pPr fontAlgn="base"/>
            <a:r>
              <a:rPr lang="en-US" sz="1200" kern="1200" dirty="0" smtClean="0">
                <a:solidFill>
                  <a:schemeClr val="tx1"/>
                </a:solidFill>
                <a:effectLst/>
                <a:latin typeface="+mn-lt"/>
                <a:ea typeface="+mn-ea"/>
                <a:cs typeface="+mn-cs"/>
              </a:rPr>
              <a:t>All flat world map representations of the spherical globe contain some amount of distortion either in shape, area, distance or direction measurements. On the well-known Mercator world map, Greenland appears to be three times its relative globe size and Antarctica appears as a long thin white strip along the bottom edge of the map. Even the popular Robinson Projection, now used in many schools, still contains a large amount of area distortion with Greenland appearing 60 percent larger than its relative globe size.</a:t>
            </a:r>
          </a:p>
          <a:p>
            <a:pPr fontAlgn="base"/>
            <a:r>
              <a:rPr lang="en-US" sz="1200" kern="1200" dirty="0" smtClean="0">
                <a:solidFill>
                  <a:schemeClr val="tx1"/>
                </a:solidFill>
                <a:effectLst/>
                <a:latin typeface="+mn-lt"/>
                <a:ea typeface="+mn-ea"/>
                <a:cs typeface="+mn-cs"/>
              </a:rPr>
              <a:t>Fuller's view was that given a way to visualize the whole planet with greater accuracy, we humans will be better equipped to address challenges as we face our common future aboard Spaceship Earth.</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29</a:t>
            </a:fld>
            <a:endParaRPr lang="en-US"/>
          </a:p>
        </p:txBody>
      </p:sp>
    </p:spTree>
    <p:extLst>
      <p:ext uri="{BB962C8B-B14F-4D97-AF65-F5344CB8AC3E}">
        <p14:creationId xmlns:p14="http://schemas.microsoft.com/office/powerpoint/2010/main" val="1101940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but my favorites are surely the recursive, multi-mosaic of rail transportation for the 1884–1886 volumes, the first of which is shown in Figure 12.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This cartogram uses one large mosaic (in the lower left) to show the numbers of passengers and tons of freight shipped from Paris from the four principal train stations. Of the total leaving Paris, the amounts going to each main city are shown by smaller mosaics, colored according to railway lines; of those amounts, the distribution to smaller cities is similarly shown, connected by lines along the rail routes.</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3</a:t>
            </a:fld>
            <a:endParaRPr lang="en-US"/>
          </a:p>
        </p:txBody>
      </p:sp>
    </p:spTree>
    <p:extLst>
      <p:ext uri="{BB962C8B-B14F-4D97-AF65-F5344CB8AC3E}">
        <p14:creationId xmlns:p14="http://schemas.microsoft.com/office/powerpoint/2010/main" val="2513391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30</a:t>
            </a:fld>
            <a:endParaRPr lang="en-US"/>
          </a:p>
        </p:txBody>
      </p:sp>
    </p:spTree>
    <p:extLst>
      <p:ext uri="{BB962C8B-B14F-4D97-AF65-F5344CB8AC3E}">
        <p14:creationId xmlns:p14="http://schemas.microsoft.com/office/powerpoint/2010/main" val="360140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31</a:t>
            </a:fld>
            <a:endParaRPr lang="en-US"/>
          </a:p>
        </p:txBody>
      </p:sp>
    </p:spTree>
    <p:extLst>
      <p:ext uri="{BB962C8B-B14F-4D97-AF65-F5344CB8AC3E}">
        <p14:creationId xmlns:p14="http://schemas.microsoft.com/office/powerpoint/2010/main" val="18447965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32</a:t>
            </a:fld>
            <a:endParaRPr lang="en-US"/>
          </a:p>
        </p:txBody>
      </p:sp>
    </p:spTree>
    <p:extLst>
      <p:ext uri="{BB962C8B-B14F-4D97-AF65-F5344CB8AC3E}">
        <p14:creationId xmlns:p14="http://schemas.microsoft.com/office/powerpoint/2010/main" val="1269053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33</a:t>
            </a:fld>
            <a:endParaRPr lang="en-US"/>
          </a:p>
        </p:txBody>
      </p:sp>
    </p:spTree>
    <p:extLst>
      <p:ext uri="{BB962C8B-B14F-4D97-AF65-F5344CB8AC3E}">
        <p14:creationId xmlns:p14="http://schemas.microsoft.com/office/powerpoint/2010/main" val="4468047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34</a:t>
            </a:fld>
            <a:endParaRPr lang="en-US"/>
          </a:p>
        </p:txBody>
      </p:sp>
    </p:spTree>
    <p:extLst>
      <p:ext uri="{BB962C8B-B14F-4D97-AF65-F5344CB8AC3E}">
        <p14:creationId xmlns:p14="http://schemas.microsoft.com/office/powerpoint/2010/main" val="18440319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35</a:t>
            </a:fld>
            <a:endParaRPr lang="en-US"/>
          </a:p>
        </p:txBody>
      </p:sp>
    </p:spTree>
    <p:extLst>
      <p:ext uri="{BB962C8B-B14F-4D97-AF65-F5344CB8AC3E}">
        <p14:creationId xmlns:p14="http://schemas.microsoft.com/office/powerpoint/2010/main" val="1601497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36</a:t>
            </a:fld>
            <a:endParaRPr lang="en-US"/>
          </a:p>
        </p:txBody>
      </p:sp>
    </p:spTree>
    <p:extLst>
      <p:ext uri="{BB962C8B-B14F-4D97-AF65-F5344CB8AC3E}">
        <p14:creationId xmlns:p14="http://schemas.microsoft.com/office/powerpoint/2010/main" val="8406116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37</a:t>
            </a:fld>
            <a:endParaRPr lang="en-US"/>
          </a:p>
        </p:txBody>
      </p:sp>
    </p:spTree>
    <p:extLst>
      <p:ext uri="{BB962C8B-B14F-4D97-AF65-F5344CB8AC3E}">
        <p14:creationId xmlns:p14="http://schemas.microsoft.com/office/powerpoint/2010/main" val="20130926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38</a:t>
            </a:fld>
            <a:endParaRPr lang="en-US"/>
          </a:p>
        </p:txBody>
      </p:sp>
    </p:spTree>
    <p:extLst>
      <p:ext uri="{BB962C8B-B14F-4D97-AF65-F5344CB8AC3E}">
        <p14:creationId xmlns:p14="http://schemas.microsoft.com/office/powerpoint/2010/main" val="4424865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39</a:t>
            </a:fld>
            <a:endParaRPr lang="en-US"/>
          </a:p>
        </p:txBody>
      </p:sp>
    </p:spTree>
    <p:extLst>
      <p:ext uri="{BB962C8B-B14F-4D97-AF65-F5344CB8AC3E}">
        <p14:creationId xmlns:p14="http://schemas.microsoft.com/office/powerpoint/2010/main" val="135105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a:t>
            </a:fld>
            <a:endParaRPr lang="en-US"/>
          </a:p>
        </p:txBody>
      </p:sp>
    </p:spTree>
    <p:extLst>
      <p:ext uri="{BB962C8B-B14F-4D97-AF65-F5344CB8AC3E}">
        <p14:creationId xmlns:p14="http://schemas.microsoft.com/office/powerpoint/2010/main" val="99127563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40</a:t>
            </a:fld>
            <a:endParaRPr lang="en-US"/>
          </a:p>
        </p:txBody>
      </p:sp>
    </p:spTree>
    <p:extLst>
      <p:ext uri="{BB962C8B-B14F-4D97-AF65-F5344CB8AC3E}">
        <p14:creationId xmlns:p14="http://schemas.microsoft.com/office/powerpoint/2010/main" val="8311673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41</a:t>
            </a:fld>
            <a:endParaRPr lang="en-US"/>
          </a:p>
        </p:txBody>
      </p:sp>
    </p:spTree>
    <p:extLst>
      <p:ext uri="{BB962C8B-B14F-4D97-AF65-F5344CB8AC3E}">
        <p14:creationId xmlns:p14="http://schemas.microsoft.com/office/powerpoint/2010/main" val="4889746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42</a:t>
            </a:fld>
            <a:endParaRPr lang="en-US"/>
          </a:p>
        </p:txBody>
      </p:sp>
    </p:spTree>
    <p:extLst>
      <p:ext uri="{BB962C8B-B14F-4D97-AF65-F5344CB8AC3E}">
        <p14:creationId xmlns:p14="http://schemas.microsoft.com/office/powerpoint/2010/main" val="14810083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43</a:t>
            </a:fld>
            <a:endParaRPr lang="en-US"/>
          </a:p>
        </p:txBody>
      </p:sp>
    </p:spTree>
    <p:extLst>
      <p:ext uri="{BB962C8B-B14F-4D97-AF65-F5344CB8AC3E}">
        <p14:creationId xmlns:p14="http://schemas.microsoft.com/office/powerpoint/2010/main" val="19715167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44</a:t>
            </a:fld>
            <a:endParaRPr lang="en-US"/>
          </a:p>
        </p:txBody>
      </p:sp>
    </p:spTree>
    <p:extLst>
      <p:ext uri="{BB962C8B-B14F-4D97-AF65-F5344CB8AC3E}">
        <p14:creationId xmlns:p14="http://schemas.microsoft.com/office/powerpoint/2010/main" val="17572142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45</a:t>
            </a:fld>
            <a:endParaRPr lang="en-US"/>
          </a:p>
        </p:txBody>
      </p:sp>
    </p:spTree>
    <p:extLst>
      <p:ext uri="{BB962C8B-B14F-4D97-AF65-F5344CB8AC3E}">
        <p14:creationId xmlns:p14="http://schemas.microsoft.com/office/powerpoint/2010/main" val="13047525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46</a:t>
            </a:fld>
            <a:endParaRPr lang="en-US"/>
          </a:p>
        </p:txBody>
      </p:sp>
    </p:spTree>
    <p:extLst>
      <p:ext uri="{BB962C8B-B14F-4D97-AF65-F5344CB8AC3E}">
        <p14:creationId xmlns:p14="http://schemas.microsoft.com/office/powerpoint/2010/main" val="10212942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47</a:t>
            </a:fld>
            <a:endParaRPr lang="en-US"/>
          </a:p>
        </p:txBody>
      </p:sp>
    </p:spTree>
    <p:extLst>
      <p:ext uri="{BB962C8B-B14F-4D97-AF65-F5344CB8AC3E}">
        <p14:creationId xmlns:p14="http://schemas.microsoft.com/office/powerpoint/2010/main" val="5528271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48</a:t>
            </a:fld>
            <a:endParaRPr lang="en-US"/>
          </a:p>
        </p:txBody>
      </p:sp>
    </p:spTree>
    <p:extLst>
      <p:ext uri="{BB962C8B-B14F-4D97-AF65-F5344CB8AC3E}">
        <p14:creationId xmlns:p14="http://schemas.microsoft.com/office/powerpoint/2010/main" val="14237059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49</a:t>
            </a:fld>
            <a:endParaRPr lang="en-US"/>
          </a:p>
        </p:txBody>
      </p:sp>
    </p:spTree>
    <p:extLst>
      <p:ext uri="{BB962C8B-B14F-4D97-AF65-F5344CB8AC3E}">
        <p14:creationId xmlns:p14="http://schemas.microsoft.com/office/powerpoint/2010/main" val="962636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a:t>
            </a:fld>
            <a:endParaRPr lang="en-US"/>
          </a:p>
        </p:txBody>
      </p:sp>
    </p:spTree>
    <p:extLst>
      <p:ext uri="{BB962C8B-B14F-4D97-AF65-F5344CB8AC3E}">
        <p14:creationId xmlns:p14="http://schemas.microsoft.com/office/powerpoint/2010/main" val="1914472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50</a:t>
            </a:fld>
            <a:endParaRPr lang="en-US"/>
          </a:p>
        </p:txBody>
      </p:sp>
    </p:spTree>
    <p:extLst>
      <p:ext uri="{BB962C8B-B14F-4D97-AF65-F5344CB8AC3E}">
        <p14:creationId xmlns:p14="http://schemas.microsoft.com/office/powerpoint/2010/main" val="203196440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51</a:t>
            </a:fld>
            <a:endParaRPr lang="en-US"/>
          </a:p>
        </p:txBody>
      </p:sp>
    </p:spTree>
    <p:extLst>
      <p:ext uri="{BB962C8B-B14F-4D97-AF65-F5344CB8AC3E}">
        <p14:creationId xmlns:p14="http://schemas.microsoft.com/office/powerpoint/2010/main" val="19408674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52</a:t>
            </a:fld>
            <a:endParaRPr lang="en-US"/>
          </a:p>
        </p:txBody>
      </p:sp>
    </p:spTree>
    <p:extLst>
      <p:ext uri="{BB962C8B-B14F-4D97-AF65-F5344CB8AC3E}">
        <p14:creationId xmlns:p14="http://schemas.microsoft.com/office/powerpoint/2010/main" val="203043720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53</a:t>
            </a:fld>
            <a:endParaRPr lang="en-US"/>
          </a:p>
        </p:txBody>
      </p:sp>
    </p:spTree>
    <p:extLst>
      <p:ext uri="{BB962C8B-B14F-4D97-AF65-F5344CB8AC3E}">
        <p14:creationId xmlns:p14="http://schemas.microsoft.com/office/powerpoint/2010/main" val="204286957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54</a:t>
            </a:fld>
            <a:endParaRPr lang="en-US"/>
          </a:p>
        </p:txBody>
      </p:sp>
    </p:spTree>
    <p:extLst>
      <p:ext uri="{BB962C8B-B14F-4D97-AF65-F5344CB8AC3E}">
        <p14:creationId xmlns:p14="http://schemas.microsoft.com/office/powerpoint/2010/main" val="5403147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Locals and Tourists </a:t>
            </a:r>
            <a:r>
              <a:rPr lang="en-US" sz="1200" b="1" i="0" u="sng" kern="1200" dirty="0" smtClean="0">
                <a:solidFill>
                  <a:schemeClr val="tx1"/>
                </a:solidFill>
                <a:effectLst/>
                <a:latin typeface="+mn-lt"/>
                <a:ea typeface="+mn-ea"/>
                <a:cs typeface="+mn-cs"/>
                <a:hlinkClick r:id="rId3"/>
              </a:rPr>
              <a:t>#3</a:t>
            </a:r>
            <a:r>
              <a:rPr lang="en-US" sz="1200" b="1" i="0" kern="1200" dirty="0" smtClean="0">
                <a:solidFill>
                  <a:schemeClr val="tx1"/>
                </a:solidFill>
                <a:effectLst/>
                <a:latin typeface="+mn-lt"/>
                <a:ea typeface="+mn-ea"/>
                <a:cs typeface="+mn-cs"/>
              </a:rPr>
              <a:t> (GTWA </a:t>
            </a:r>
            <a:r>
              <a:rPr lang="en-US" sz="1200" b="1" i="0" u="sng" kern="1200" dirty="0" smtClean="0">
                <a:solidFill>
                  <a:schemeClr val="tx1"/>
                </a:solidFill>
                <a:effectLst/>
                <a:latin typeface="+mn-lt"/>
                <a:ea typeface="+mn-ea"/>
                <a:cs typeface="+mn-cs"/>
                <a:hlinkClick r:id="rId4"/>
              </a:rPr>
              <a:t>#4):</a:t>
            </a:r>
            <a:r>
              <a:rPr lang="en-US" sz="1200" b="1" i="0" kern="1200" dirty="0" smtClean="0">
                <a:solidFill>
                  <a:schemeClr val="tx1"/>
                </a:solidFill>
                <a:effectLst/>
                <a:latin typeface="+mn-lt"/>
                <a:ea typeface="+mn-ea"/>
                <a:cs typeface="+mn-cs"/>
              </a:rPr>
              <a:t> San Francisco</a:t>
            </a:r>
          </a:p>
          <a:p>
            <a:r>
              <a:rPr lang="en-US" sz="1200" b="0" i="0" kern="1200" dirty="0" smtClean="0">
                <a:solidFill>
                  <a:schemeClr val="tx1"/>
                </a:solidFill>
                <a:effectLst/>
                <a:latin typeface="+mn-lt"/>
                <a:ea typeface="+mn-ea"/>
                <a:cs typeface="+mn-cs"/>
              </a:rPr>
              <a:t>Blue pictures are by locals. Red pictures are by tourists. Yellow pictures might be by either.</a:t>
            </a:r>
          </a:p>
          <a:p>
            <a:r>
              <a:rPr lang="en-US" sz="1200" b="0" i="0" kern="1200" dirty="0" smtClean="0">
                <a:solidFill>
                  <a:schemeClr val="tx1"/>
                </a:solidFill>
                <a:effectLst/>
                <a:latin typeface="+mn-lt"/>
                <a:ea typeface="+mn-ea"/>
                <a:cs typeface="+mn-cs"/>
              </a:rPr>
              <a:t> Base map © </a:t>
            </a:r>
            <a:r>
              <a:rPr lang="en-US" sz="1200" b="0" i="0" kern="1200" dirty="0" err="1" smtClean="0">
                <a:solidFill>
                  <a:schemeClr val="tx1"/>
                </a:solidFill>
                <a:effectLst/>
                <a:latin typeface="+mn-lt"/>
                <a:ea typeface="+mn-ea"/>
                <a:cs typeface="+mn-cs"/>
              </a:rPr>
              <a:t>OpenStreetMap</a:t>
            </a:r>
            <a:r>
              <a:rPr lang="en-US" sz="1200" b="0" i="0" kern="1200" dirty="0" smtClean="0">
                <a:solidFill>
                  <a:schemeClr val="tx1"/>
                </a:solidFill>
                <a:effectLst/>
                <a:latin typeface="+mn-lt"/>
                <a:ea typeface="+mn-ea"/>
                <a:cs typeface="+mn-cs"/>
              </a:rPr>
              <a:t>, CC-BY-SA</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55</a:t>
            </a:fld>
            <a:endParaRPr lang="en-US"/>
          </a:p>
        </p:txBody>
      </p:sp>
    </p:spTree>
    <p:extLst>
      <p:ext uri="{BB962C8B-B14F-4D97-AF65-F5344CB8AC3E}">
        <p14:creationId xmlns:p14="http://schemas.microsoft.com/office/powerpoint/2010/main" val="129036038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56</a:t>
            </a:fld>
            <a:endParaRPr lang="en-US"/>
          </a:p>
        </p:txBody>
      </p:sp>
    </p:spTree>
    <p:extLst>
      <p:ext uri="{BB962C8B-B14F-4D97-AF65-F5344CB8AC3E}">
        <p14:creationId xmlns:p14="http://schemas.microsoft.com/office/powerpoint/2010/main" val="150921096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Prototype</a:t>
            </a:r>
            <a:r>
              <a:rPr lang="en-US" baseline="0" dirty="0" smtClean="0"/>
              <a:t> application of the “</a:t>
            </a:r>
            <a:r>
              <a:rPr lang="en-US" baseline="0" dirty="0" err="1" smtClean="0"/>
              <a:t>chlorodot</a:t>
            </a:r>
            <a:r>
              <a:rPr lang="en-US" baseline="0" dirty="0" smtClean="0"/>
              <a:t>” technique used for the 1988 aids data in </a:t>
            </a:r>
            <a:r>
              <a:rPr lang="en-US" baseline="0" dirty="0" err="1" smtClean="0"/>
              <a:t>Pennsylvainia</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57</a:t>
            </a:fld>
            <a:endParaRPr lang="en-US"/>
          </a:p>
        </p:txBody>
      </p:sp>
    </p:spTree>
    <p:extLst>
      <p:ext uri="{BB962C8B-B14F-4D97-AF65-F5344CB8AC3E}">
        <p14:creationId xmlns:p14="http://schemas.microsoft.com/office/powerpoint/2010/main" val="206002489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Density Mapping In Google Maps With </a:t>
            </a:r>
            <a:r>
              <a:rPr lang="en-US" sz="1200" b="0" i="0" kern="1200" dirty="0" err="1" smtClean="0">
                <a:solidFill>
                  <a:schemeClr val="tx1"/>
                </a:solidFill>
                <a:effectLst/>
                <a:latin typeface="+mn-lt"/>
                <a:ea typeface="+mn-ea"/>
                <a:cs typeface="+mn-cs"/>
              </a:rPr>
              <a:t>HeatMapAPI</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Posted on </a:t>
            </a:r>
            <a:r>
              <a:rPr lang="en-US" sz="1200" b="0" i="1" kern="1200" dirty="0" smtClean="0">
                <a:solidFill>
                  <a:schemeClr val="tx1"/>
                </a:solidFill>
                <a:effectLst/>
                <a:latin typeface="+mn-lt"/>
                <a:ea typeface="+mn-ea"/>
                <a:cs typeface="+mn-cs"/>
              </a:rPr>
              <a:t>March 11, 2009</a:t>
            </a:r>
            <a:r>
              <a:rPr lang="en-US" sz="1200" b="0" i="0" kern="1200" dirty="0" smtClean="0">
                <a:solidFill>
                  <a:schemeClr val="tx1"/>
                </a:solidFill>
                <a:effectLst/>
                <a:latin typeface="+mn-lt"/>
                <a:ea typeface="+mn-ea"/>
                <a:cs typeface="+mn-cs"/>
              </a:rPr>
              <a:t>. Filed under: </a:t>
            </a:r>
            <a:r>
              <a:rPr lang="en-US" sz="1200" b="0" i="0" u="sng" kern="1200" dirty="0" smtClean="0">
                <a:solidFill>
                  <a:schemeClr val="tx1"/>
                </a:solidFill>
                <a:effectLst/>
                <a:latin typeface="+mn-lt"/>
                <a:ea typeface="+mn-ea"/>
                <a:cs typeface="+mn-cs"/>
                <a:hlinkClick r:id="rId3"/>
              </a:rPr>
              <a:t>Google Maps</a:t>
            </a:r>
            <a:r>
              <a:rPr lang="en-US" sz="1200" b="0" i="0" kern="1200" dirty="0" smtClean="0">
                <a:solidFill>
                  <a:schemeClr val="tx1"/>
                </a:solidFill>
                <a:effectLst/>
                <a:latin typeface="+mn-lt"/>
                <a:ea typeface="+mn-ea"/>
                <a:cs typeface="+mn-cs"/>
              </a:rPr>
              <a:t> | </a:t>
            </a:r>
          </a:p>
          <a:p>
            <a:r>
              <a:rPr lang="en-US" sz="1200" b="0" i="0" kern="1200" dirty="0" smtClean="0">
                <a:solidFill>
                  <a:schemeClr val="tx1"/>
                </a:solidFill>
                <a:effectLst/>
                <a:latin typeface="+mn-lt"/>
                <a:ea typeface="+mn-ea"/>
                <a:cs typeface="+mn-cs"/>
              </a:rPr>
              <a:t>In the GIS world heat maps are a graphical representation of point data on a map through the use of colors that indicate the density of some variable such as crime incidents or traffic accidents.  Heat maps let users quickly visualize the density of locations. Being able to understand the density of point locations makes it much easier to see patterns in your data, especially when using colors. In this post we’re going to examine the </a:t>
            </a:r>
            <a:r>
              <a:rPr lang="en-US" sz="1200" b="0" i="0" u="sng" kern="1200" dirty="0" smtClean="0">
                <a:solidFill>
                  <a:schemeClr val="tx1"/>
                </a:solidFill>
                <a:effectLst/>
                <a:latin typeface="+mn-lt"/>
                <a:ea typeface="+mn-ea"/>
                <a:cs typeface="+mn-cs"/>
                <a:hlinkClick r:id="rId4"/>
              </a:rPr>
              <a:t>HeatMapAPI</a:t>
            </a:r>
            <a:r>
              <a:rPr lang="en-US" sz="1200" b="0" i="0" kern="1200" dirty="0" smtClean="0">
                <a:solidFill>
                  <a:schemeClr val="tx1"/>
                </a:solidFill>
                <a:effectLst/>
                <a:latin typeface="+mn-lt"/>
                <a:ea typeface="+mn-ea"/>
                <a:cs typeface="+mn-cs"/>
              </a:rPr>
              <a:t>, a JavaScript API for creating heat maps in Google Maps. </a:t>
            </a:r>
            <a:r>
              <a:rPr lang="en-US" sz="1200" b="1" i="0" kern="1200" dirty="0" smtClean="0">
                <a:solidFill>
                  <a:schemeClr val="tx1"/>
                </a:solidFill>
                <a:effectLst/>
                <a:latin typeface="+mn-lt"/>
                <a:ea typeface="+mn-ea"/>
                <a:cs typeface="+mn-cs"/>
              </a:rPr>
              <a:t>2009 Starbucks closures</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58</a:t>
            </a:fld>
            <a:endParaRPr lang="en-US"/>
          </a:p>
        </p:txBody>
      </p:sp>
    </p:spTree>
    <p:extLst>
      <p:ext uri="{BB962C8B-B14F-4D97-AF65-F5344CB8AC3E}">
        <p14:creationId xmlns:p14="http://schemas.microsoft.com/office/powerpoint/2010/main" val="198897098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59</a:t>
            </a:fld>
            <a:endParaRPr lang="en-US"/>
          </a:p>
        </p:txBody>
      </p:sp>
    </p:spTree>
    <p:extLst>
      <p:ext uri="{BB962C8B-B14F-4D97-AF65-F5344CB8AC3E}">
        <p14:creationId xmlns:p14="http://schemas.microsoft.com/office/powerpoint/2010/main" val="13792836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a:t>
            </a:fld>
            <a:endParaRPr lang="en-US"/>
          </a:p>
        </p:txBody>
      </p:sp>
    </p:spTree>
    <p:extLst>
      <p:ext uri="{BB962C8B-B14F-4D97-AF65-F5344CB8AC3E}">
        <p14:creationId xmlns:p14="http://schemas.microsoft.com/office/powerpoint/2010/main" val="7227888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60</a:t>
            </a:fld>
            <a:endParaRPr lang="en-US"/>
          </a:p>
        </p:txBody>
      </p:sp>
    </p:spTree>
    <p:extLst>
      <p:ext uri="{BB962C8B-B14F-4D97-AF65-F5344CB8AC3E}">
        <p14:creationId xmlns:p14="http://schemas.microsoft.com/office/powerpoint/2010/main" val="16812652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When the contour lines are</a:t>
            </a:r>
            <a:r>
              <a:rPr lang="en-US" dirty="0" smtClean="0"/>
              <a:t/>
            </a:r>
            <a:br>
              <a:rPr lang="en-US" dirty="0" smtClean="0"/>
            </a:br>
            <a:r>
              <a:rPr lang="en-US" sz="1200" b="0" i="0" kern="1200" dirty="0" smtClean="0">
                <a:solidFill>
                  <a:schemeClr val="tx1"/>
                </a:solidFill>
                <a:effectLst/>
                <a:latin typeface="+mn-lt"/>
                <a:ea typeface="+mn-ea"/>
                <a:cs typeface="+mn-cs"/>
              </a:rPr>
              <a:t>close together at the top of the hill,</a:t>
            </a:r>
            <a:r>
              <a:rPr lang="en-US" dirty="0" smtClean="0"/>
              <a:t/>
            </a:r>
            <a:br>
              <a:rPr lang="en-US" dirty="0" smtClean="0"/>
            </a:br>
            <a:r>
              <a:rPr lang="en-US" sz="1200" b="0" i="0" kern="1200" dirty="0" smtClean="0">
                <a:solidFill>
                  <a:schemeClr val="tx1"/>
                </a:solidFill>
                <a:effectLst/>
                <a:latin typeface="+mn-lt"/>
                <a:ea typeface="+mn-ea"/>
                <a:cs typeface="+mn-cs"/>
              </a:rPr>
              <a:t>the hilltop is pointed. When the</a:t>
            </a:r>
            <a:r>
              <a:rPr lang="en-US" dirty="0" smtClean="0"/>
              <a:t/>
            </a:r>
            <a:br>
              <a:rPr lang="en-US" dirty="0" smtClean="0"/>
            </a:br>
            <a:r>
              <a:rPr lang="en-US" sz="1200" b="0" i="0" kern="1200" dirty="0" smtClean="0">
                <a:solidFill>
                  <a:schemeClr val="tx1"/>
                </a:solidFill>
                <a:effectLst/>
                <a:latin typeface="+mn-lt"/>
                <a:ea typeface="+mn-ea"/>
                <a:cs typeface="+mn-cs"/>
              </a:rPr>
              <a:t>contour lines are widely spaced, the</a:t>
            </a:r>
            <a:r>
              <a:rPr lang="en-US" dirty="0" smtClean="0"/>
              <a:t/>
            </a:r>
            <a:br>
              <a:rPr lang="en-US" dirty="0" smtClean="0"/>
            </a:br>
            <a:r>
              <a:rPr lang="en-US" sz="1200" b="0" i="0" kern="1200" dirty="0" smtClean="0">
                <a:solidFill>
                  <a:schemeClr val="tx1"/>
                </a:solidFill>
                <a:effectLst/>
                <a:latin typeface="+mn-lt"/>
                <a:ea typeface="+mn-ea"/>
                <a:cs typeface="+mn-cs"/>
              </a:rPr>
              <a:t>hilltop is flat (figure C-26).</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61</a:t>
            </a:fld>
            <a:endParaRPr lang="en-US"/>
          </a:p>
        </p:txBody>
      </p:sp>
    </p:spTree>
    <p:extLst>
      <p:ext uri="{BB962C8B-B14F-4D97-AF65-F5344CB8AC3E}">
        <p14:creationId xmlns:p14="http://schemas.microsoft.com/office/powerpoint/2010/main" val="261097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An inset from the USGS topographic map of Stowe, Vermont, USA, featuring 20-foot (6.096 m) contour intervals. The scale is 1:24,000.</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62</a:t>
            </a:fld>
            <a:endParaRPr lang="en-US"/>
          </a:p>
        </p:txBody>
      </p:sp>
    </p:spTree>
    <p:extLst>
      <p:ext uri="{BB962C8B-B14F-4D97-AF65-F5344CB8AC3E}">
        <p14:creationId xmlns:p14="http://schemas.microsoft.com/office/powerpoint/2010/main" val="112758828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Predicted tsunami wave heights</a:t>
            </a:r>
          </a:p>
          <a:p>
            <a:r>
              <a:rPr lang="en-US" sz="1200" b="0" i="0" kern="1200" dirty="0" smtClean="0">
                <a:solidFill>
                  <a:schemeClr val="tx1"/>
                </a:solidFill>
                <a:effectLst/>
                <a:latin typeface="+mn-lt"/>
                <a:ea typeface="+mn-ea"/>
                <a:cs typeface="+mn-cs"/>
              </a:rPr>
              <a:t>The tsunami set off warnings for much of the Pacific basin including the west coast of the United States and South America. Officials say waves have not caused major damage in Hawaii and pose no flooding danger in California.</a:t>
            </a:r>
          </a:p>
          <a:p>
            <a:r>
              <a:rPr lang="en-US" sz="1200" b="0" i="0" kern="1200" dirty="0" smtClean="0">
                <a:solidFill>
                  <a:schemeClr val="tx1"/>
                </a:solidFill>
                <a:effectLst/>
                <a:latin typeface="+mn-lt"/>
                <a:ea typeface="+mn-ea"/>
                <a:cs typeface="+mn-cs"/>
              </a:rPr>
              <a:t>Source: NOAA Center for Tsunami Research, Pacific Marine Environmental Laboratory</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63</a:t>
            </a:fld>
            <a:endParaRPr lang="en-US"/>
          </a:p>
        </p:txBody>
      </p:sp>
    </p:spTree>
    <p:extLst>
      <p:ext uri="{BB962C8B-B14F-4D97-AF65-F5344CB8AC3E}">
        <p14:creationId xmlns:p14="http://schemas.microsoft.com/office/powerpoint/2010/main" val="83917208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64</a:t>
            </a:fld>
            <a:endParaRPr lang="en-US"/>
          </a:p>
        </p:txBody>
      </p:sp>
    </p:spTree>
    <p:extLst>
      <p:ext uri="{BB962C8B-B14F-4D97-AF65-F5344CB8AC3E}">
        <p14:creationId xmlns:p14="http://schemas.microsoft.com/office/powerpoint/2010/main" val="43440598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65</a:t>
            </a:fld>
            <a:endParaRPr lang="en-US"/>
          </a:p>
        </p:txBody>
      </p:sp>
    </p:spTree>
    <p:extLst>
      <p:ext uri="{BB962C8B-B14F-4D97-AF65-F5344CB8AC3E}">
        <p14:creationId xmlns:p14="http://schemas.microsoft.com/office/powerpoint/2010/main" val="176440651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a:rPr>
              <a:t>Census Bureau</a:t>
            </a:r>
            <a:r>
              <a:rPr lang="en-US" sz="1200" b="0" i="0" kern="1200" dirty="0" smtClean="0">
                <a:solidFill>
                  <a:schemeClr val="tx1"/>
                </a:solidFill>
                <a:effectLst/>
                <a:latin typeface="+mn-lt"/>
                <a:ea typeface="+mn-ea"/>
                <a:cs typeface="+mn-cs"/>
              </a:rPr>
              <a:t> publishes a treasure trove of interesting data about these United States. Here we show unemployment rates (as of September, 2009) of 3,134 counties using a </a:t>
            </a:r>
            <a:r>
              <a:rPr lang="en-US" sz="1200" b="0" i="0" u="none" strike="noStrike" kern="1200" dirty="0" smtClean="0">
                <a:solidFill>
                  <a:schemeClr val="tx1"/>
                </a:solidFill>
                <a:effectLst/>
                <a:latin typeface="+mn-lt"/>
                <a:ea typeface="+mn-ea"/>
                <a:cs typeface="+mn-cs"/>
                <a:hlinkClick r:id="rId4"/>
              </a:rPr>
              <a:t>choropleth map</a:t>
            </a:r>
            <a:r>
              <a:rPr lang="en-US" sz="1200" b="0" i="0" kern="1200" dirty="0" smtClean="0">
                <a:solidFill>
                  <a:schemeClr val="tx1"/>
                </a:solidFill>
                <a:effectLst/>
                <a:latin typeface="+mn-lt"/>
                <a:ea typeface="+mn-ea"/>
                <a:cs typeface="+mn-cs"/>
              </a:rPr>
              <a:t>; darker counties have higher unemployment. Unlike static maps, you can </a:t>
            </a:r>
            <a:r>
              <a:rPr lang="en-US" sz="1200" b="0" i="0" u="none" strike="noStrike" kern="1200" dirty="0" smtClean="0">
                <a:solidFill>
                  <a:schemeClr val="tx1"/>
                </a:solidFill>
                <a:effectLst/>
                <a:latin typeface="+mn-lt"/>
                <a:ea typeface="+mn-ea"/>
                <a:cs typeface="+mn-cs"/>
                <a:hlinkClick r:id="rId5"/>
              </a:rPr>
              <a:t>zoom in</a:t>
            </a:r>
            <a:r>
              <a:rPr lang="en-US" sz="1200" b="0" i="0" kern="1200" dirty="0" smtClean="0">
                <a:solidFill>
                  <a:schemeClr val="tx1"/>
                </a:solidFill>
                <a:effectLst/>
                <a:latin typeface="+mn-lt"/>
                <a:ea typeface="+mn-ea"/>
                <a:cs typeface="+mn-cs"/>
              </a:rPr>
              <a:t> for higher resolution, and </a:t>
            </a:r>
            <a:r>
              <a:rPr lang="en-US" sz="1200" b="0" i="0" kern="1200" dirty="0" err="1" smtClean="0">
                <a:solidFill>
                  <a:schemeClr val="tx1"/>
                </a:solidFill>
                <a:effectLst/>
                <a:latin typeface="+mn-lt"/>
                <a:ea typeface="+mn-ea"/>
                <a:cs typeface="+mn-cs"/>
              </a:rPr>
              <a:t>mouseover</a:t>
            </a:r>
            <a:r>
              <a:rPr lang="en-US" sz="1200" b="0" i="0" kern="1200" dirty="0" smtClean="0">
                <a:solidFill>
                  <a:schemeClr val="tx1"/>
                </a:solidFill>
                <a:effectLst/>
                <a:latin typeface="+mn-lt"/>
                <a:ea typeface="+mn-ea"/>
                <a:cs typeface="+mn-cs"/>
              </a:rPr>
              <a:t> to read county names and values. You can also experiment with different </a:t>
            </a:r>
            <a:r>
              <a:rPr lang="en-US" sz="1200" b="0" i="0" u="none" strike="noStrike" kern="1200" dirty="0" smtClean="0">
                <a:solidFill>
                  <a:schemeClr val="tx1"/>
                </a:solidFill>
                <a:effectLst/>
                <a:latin typeface="+mn-lt"/>
                <a:ea typeface="+mn-ea"/>
                <a:cs typeface="+mn-cs"/>
                <a:hlinkClick r:id="rId6"/>
              </a:rPr>
              <a:t>color scales</a:t>
            </a:r>
            <a:r>
              <a:rPr lang="en-US" sz="1200" b="0" i="0" kern="1200" dirty="0" smtClean="0">
                <a:solidFill>
                  <a:schemeClr val="tx1"/>
                </a:solidFill>
                <a:effectLst/>
                <a:latin typeface="+mn-lt"/>
                <a:ea typeface="+mn-ea"/>
                <a:cs typeface="+mn-cs"/>
              </a:rPr>
              <a:t>, such as </a:t>
            </a:r>
            <a:r>
              <a:rPr lang="en-US" sz="1200" b="0" i="0" u="none" strike="noStrike" kern="1200" dirty="0" smtClean="0">
                <a:solidFill>
                  <a:schemeClr val="tx1"/>
                </a:solidFill>
                <a:effectLst/>
                <a:latin typeface="+mn-lt"/>
                <a:ea typeface="+mn-ea"/>
                <a:cs typeface="+mn-cs"/>
                <a:hlinkClick r:id="rId5"/>
              </a:rPr>
              <a:t>OrRd</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5"/>
              </a:rPr>
              <a:t>YlGnBu</a:t>
            </a:r>
            <a:r>
              <a:rPr lang="en-US" sz="1200" b="0" i="0" kern="1200" dirty="0" smtClean="0">
                <a:solidFill>
                  <a:schemeClr val="tx1"/>
                </a:solidFill>
                <a:effectLst/>
                <a:latin typeface="+mn-lt"/>
                <a:ea typeface="+mn-ea"/>
                <a:cs typeface="+mn-cs"/>
              </a:rPr>
              <a:t> and </a:t>
            </a:r>
            <a:r>
              <a:rPr lang="en-US" sz="1200" b="0" i="0" u="none" strike="noStrike" kern="1200" dirty="0" smtClean="0">
                <a:solidFill>
                  <a:schemeClr val="tx1"/>
                </a:solidFill>
                <a:effectLst/>
                <a:latin typeface="+mn-lt"/>
                <a:ea typeface="+mn-ea"/>
                <a:cs typeface="+mn-cs"/>
                <a:hlinkClick r:id="rId5"/>
              </a:rPr>
              <a:t>RdBu</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66</a:t>
            </a:fld>
            <a:endParaRPr lang="en-US"/>
          </a:p>
        </p:txBody>
      </p:sp>
    </p:spTree>
    <p:extLst>
      <p:ext uri="{BB962C8B-B14F-4D97-AF65-F5344CB8AC3E}">
        <p14:creationId xmlns:p14="http://schemas.microsoft.com/office/powerpoint/2010/main" val="17576953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67</a:t>
            </a:fld>
            <a:endParaRPr lang="en-US"/>
          </a:p>
        </p:txBody>
      </p:sp>
    </p:spTree>
    <p:extLst>
      <p:ext uri="{BB962C8B-B14F-4D97-AF65-F5344CB8AC3E}">
        <p14:creationId xmlns:p14="http://schemas.microsoft.com/office/powerpoint/2010/main" val="192608302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68</a:t>
            </a:fld>
            <a:endParaRPr lang="en-US"/>
          </a:p>
        </p:txBody>
      </p:sp>
    </p:spTree>
    <p:extLst>
      <p:ext uri="{BB962C8B-B14F-4D97-AF65-F5344CB8AC3E}">
        <p14:creationId xmlns:p14="http://schemas.microsoft.com/office/powerpoint/2010/main" val="50885587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1" i="0" kern="1200" dirty="0" smtClean="0">
                <a:solidFill>
                  <a:schemeClr val="tx1"/>
                </a:solidFill>
                <a:effectLst/>
                <a:latin typeface="+mn-lt"/>
                <a:ea typeface="+mn-ea"/>
                <a:cs typeface="+mn-cs"/>
              </a:rPr>
              <a:t>Human Development Index</a:t>
            </a:r>
            <a:r>
              <a:rPr lang="en-US" sz="1200" b="0" i="0"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HDI</a:t>
            </a:r>
            <a:r>
              <a:rPr lang="en-US" sz="1200" b="0" i="0" kern="1200" dirty="0" smtClean="0">
                <a:solidFill>
                  <a:schemeClr val="tx1"/>
                </a:solidFill>
                <a:effectLst/>
                <a:latin typeface="+mn-lt"/>
                <a:ea typeface="+mn-ea"/>
                <a:cs typeface="+mn-cs"/>
              </a:rPr>
              <a:t>) is a composite statistic of life expectancy, education, and income per capita indicators. </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69</a:t>
            </a:fld>
            <a:endParaRPr lang="en-US"/>
          </a:p>
        </p:txBody>
      </p:sp>
    </p:spTree>
    <p:extLst>
      <p:ext uri="{BB962C8B-B14F-4D97-AF65-F5344CB8AC3E}">
        <p14:creationId xmlns:p14="http://schemas.microsoft.com/office/powerpoint/2010/main" val="1620413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a:t>
            </a:fld>
            <a:endParaRPr lang="en-US"/>
          </a:p>
        </p:txBody>
      </p:sp>
    </p:spTree>
    <p:extLst>
      <p:ext uri="{BB962C8B-B14F-4D97-AF65-F5344CB8AC3E}">
        <p14:creationId xmlns:p14="http://schemas.microsoft.com/office/powerpoint/2010/main" val="174516511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70</a:t>
            </a:fld>
            <a:endParaRPr lang="en-US"/>
          </a:p>
        </p:txBody>
      </p:sp>
    </p:spTree>
    <p:extLst>
      <p:ext uri="{BB962C8B-B14F-4D97-AF65-F5344CB8AC3E}">
        <p14:creationId xmlns:p14="http://schemas.microsoft.com/office/powerpoint/2010/main" val="106082557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71</a:t>
            </a:fld>
            <a:endParaRPr lang="en-US"/>
          </a:p>
        </p:txBody>
      </p:sp>
    </p:spTree>
    <p:extLst>
      <p:ext uri="{BB962C8B-B14F-4D97-AF65-F5344CB8AC3E}">
        <p14:creationId xmlns:p14="http://schemas.microsoft.com/office/powerpoint/2010/main" val="88625205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72</a:t>
            </a:fld>
            <a:endParaRPr lang="en-US"/>
          </a:p>
        </p:txBody>
      </p:sp>
    </p:spTree>
    <p:extLst>
      <p:ext uri="{BB962C8B-B14F-4D97-AF65-F5344CB8AC3E}">
        <p14:creationId xmlns:p14="http://schemas.microsoft.com/office/powerpoint/2010/main" val="29166237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73</a:t>
            </a:fld>
            <a:endParaRPr lang="en-US"/>
          </a:p>
        </p:txBody>
      </p:sp>
    </p:spTree>
    <p:extLst>
      <p:ext uri="{BB962C8B-B14F-4D97-AF65-F5344CB8AC3E}">
        <p14:creationId xmlns:p14="http://schemas.microsoft.com/office/powerpoint/2010/main" val="141180375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1995. </a:t>
            </a:r>
          </a:p>
          <a:p>
            <a:r>
              <a:rPr lang="en-US" dirty="0" smtClean="0"/>
              <a:t>Go to website and interact by showing how obesity changed over the years</a:t>
            </a:r>
            <a:r>
              <a:rPr lang="mr-IN" dirty="0" smtClean="0"/>
              <a:t>…</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74</a:t>
            </a:fld>
            <a:endParaRPr lang="en-US"/>
          </a:p>
        </p:txBody>
      </p:sp>
    </p:spTree>
    <p:extLst>
      <p:ext uri="{BB962C8B-B14F-4D97-AF65-F5344CB8AC3E}">
        <p14:creationId xmlns:p14="http://schemas.microsoft.com/office/powerpoint/2010/main" val="112243665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2008.</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75</a:t>
            </a:fld>
            <a:endParaRPr lang="en-US"/>
          </a:p>
        </p:txBody>
      </p:sp>
    </p:spTree>
    <p:extLst>
      <p:ext uri="{BB962C8B-B14F-4D97-AF65-F5344CB8AC3E}">
        <p14:creationId xmlns:p14="http://schemas.microsoft.com/office/powerpoint/2010/main" val="65991903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The </a:t>
            </a:r>
            <a:r>
              <a:rPr lang="en-US" sz="1200" b="1" i="0" u="sng" kern="1200" dirty="0" smtClean="0">
                <a:solidFill>
                  <a:schemeClr val="tx1"/>
                </a:solidFill>
                <a:effectLst/>
                <a:latin typeface="+mn-lt"/>
                <a:ea typeface="+mn-ea"/>
                <a:cs typeface="+mn-cs"/>
              </a:rPr>
              <a:t>top left map </a:t>
            </a:r>
            <a:r>
              <a:rPr lang="en-US" sz="1200" b="1" i="0" kern="1200" dirty="0" smtClean="0">
                <a:solidFill>
                  <a:schemeClr val="tx1"/>
                </a:solidFill>
                <a:effectLst/>
                <a:latin typeface="+mn-lt"/>
                <a:ea typeface="+mn-ea"/>
                <a:cs typeface="+mn-cs"/>
              </a:rPr>
              <a:t>is a typical map of the results of the 2016 election:</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states are colored </a:t>
            </a:r>
            <a:r>
              <a:rPr lang="en-US" sz="1200" b="0" i="0" kern="1200" dirty="0" smtClean="0">
                <a:solidFill>
                  <a:schemeClr val="tx1"/>
                </a:solidFill>
                <a:effectLst/>
                <a:latin typeface="+mn-lt"/>
                <a:ea typeface="+mn-ea"/>
                <a:cs typeface="+mn-cs"/>
                <a:hlinkClick r:id="rId3"/>
              </a:rPr>
              <a:t>red or blue</a:t>
            </a:r>
            <a:r>
              <a:rPr lang="en-US" sz="1200" b="0" i="0" kern="1200" dirty="0" smtClean="0">
                <a:solidFill>
                  <a:schemeClr val="tx1"/>
                </a:solidFill>
                <a:effectLst/>
                <a:latin typeface="+mn-lt"/>
                <a:ea typeface="+mn-ea"/>
                <a:cs typeface="+mn-cs"/>
              </a:rPr>
              <a:t> to indicate whether a majority of their voters voted for the Republican candidate, Donald Trump, or the Democratic candidate, Hillary Clinton, respectively. There is significantly more red on this map than there is blue, but that is in some ways misleading: the election was much closer than you might think from the balance of colors, and in fact Clinton won </a:t>
            </a:r>
            <a:r>
              <a:rPr lang="en-US" sz="1200" b="0" i="0" kern="1200" dirty="0" smtClean="0">
                <a:solidFill>
                  <a:schemeClr val="tx1"/>
                </a:solidFill>
                <a:effectLst/>
                <a:latin typeface="+mn-lt"/>
                <a:ea typeface="+mn-ea"/>
                <a:cs typeface="+mn-cs"/>
                <a:hlinkClick r:id="rId4"/>
              </a:rPr>
              <a:t>slightly more votes</a:t>
            </a:r>
            <a:r>
              <a:rPr lang="en-US" sz="1200" b="0" i="0" kern="1200" dirty="0" smtClean="0">
                <a:solidFill>
                  <a:schemeClr val="tx1"/>
                </a:solidFill>
                <a:effectLst/>
                <a:latin typeface="+mn-lt"/>
                <a:ea typeface="+mn-ea"/>
                <a:cs typeface="+mn-cs"/>
              </a:rPr>
              <a:t> than Trump overall. The explanation for this apparent paradox, as pointed out by many people, is that the map fails to take account of the population distribution. It fails to allow for the fact that the population of the red states is on average significantly lower than that of the blue ones. The blue may be small in area, but they represent a large number of voters, which is what matters in an election.</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can correct for this by making use of a </a:t>
            </a:r>
            <a:r>
              <a:rPr lang="en-US" sz="1200" b="0" i="1" kern="1200" dirty="0" smtClean="0">
                <a:solidFill>
                  <a:schemeClr val="tx1"/>
                </a:solidFill>
                <a:effectLst/>
                <a:latin typeface="+mn-lt"/>
                <a:ea typeface="+mn-ea"/>
                <a:cs typeface="+mn-cs"/>
              </a:rPr>
              <a:t>cartogram</a:t>
            </a:r>
            <a:r>
              <a:rPr lang="en-US" sz="1200" b="0" i="0" kern="1200" dirty="0" smtClean="0">
                <a:solidFill>
                  <a:schemeClr val="tx1"/>
                </a:solidFill>
                <a:effectLst/>
                <a:latin typeface="+mn-lt"/>
                <a:ea typeface="+mn-ea"/>
                <a:cs typeface="+mn-cs"/>
              </a:rPr>
              <a:t>, a map in which the sizes of states are rescaled according to their population. That is, states are drawn with size proportional not to their acreage but to the number of their inhabitants, states with more people appearing larger than states with fewer, regardless of their actual area on the ground. On such a map, for example, the state of Rhode Island, with its 1.1 million inhabitants, would appear about twice the size of Wyoming, which has half a million, even though Wyoming has 60 times the acreage of Rhode Island.</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The </a:t>
            </a:r>
            <a:r>
              <a:rPr lang="en-US" sz="1200" b="1" i="0" u="sng" kern="1200" dirty="0" smtClean="0">
                <a:solidFill>
                  <a:schemeClr val="tx1"/>
                </a:solidFill>
                <a:effectLst/>
                <a:latin typeface="+mn-lt"/>
                <a:ea typeface="+mn-ea"/>
                <a:cs typeface="+mn-cs"/>
              </a:rPr>
              <a:t>top right map </a:t>
            </a:r>
            <a:r>
              <a:rPr lang="en-US" sz="1200" b="1" i="0" kern="1200" dirty="0" smtClean="0">
                <a:solidFill>
                  <a:schemeClr val="tx1"/>
                </a:solidFill>
                <a:effectLst/>
                <a:latin typeface="+mn-lt"/>
                <a:ea typeface="+mn-ea"/>
                <a:cs typeface="+mn-cs"/>
              </a:rPr>
              <a:t>represents the 2016 presidential election results on a population cartogram of this type: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As you can see, the states have been stretched and squashed, some of them substantially, to give them the appropriate sizes, though it's done in such a way as to preserve the general appearance of the map, so far as that's possible. On this map the total areas of red and blue are more similar, although there is still more red than blue overall.</a:t>
            </a:r>
          </a:p>
          <a:p>
            <a:r>
              <a:rPr lang="en-US" sz="1200" b="0" i="0" kern="1200" dirty="0" smtClean="0">
                <a:solidFill>
                  <a:schemeClr val="tx1"/>
                </a:solidFill>
                <a:effectLst/>
                <a:latin typeface="+mn-lt"/>
                <a:ea typeface="+mn-ea"/>
                <a:cs typeface="+mn-cs"/>
              </a:rPr>
              <a:t>The presidential election, however, is not actually decided on the basis of the number of people who vote for each candidate but on the basis of the </a:t>
            </a:r>
            <a:r>
              <a:rPr lang="en-US" sz="1200" b="0" i="0" kern="1200" dirty="0" smtClean="0">
                <a:solidFill>
                  <a:schemeClr val="tx1"/>
                </a:solidFill>
                <a:effectLst/>
                <a:latin typeface="+mn-lt"/>
                <a:ea typeface="+mn-ea"/>
                <a:cs typeface="+mn-cs"/>
                <a:hlinkClick r:id="rId5"/>
              </a:rPr>
              <a:t>electoral college</a:t>
            </a:r>
            <a:r>
              <a:rPr lang="en-US" sz="1200" b="0" i="0" kern="1200" dirty="0" smtClean="0">
                <a:solidFill>
                  <a:schemeClr val="tx1"/>
                </a:solidFill>
                <a:effectLst/>
                <a:latin typeface="+mn-lt"/>
                <a:ea typeface="+mn-ea"/>
                <a:cs typeface="+mn-cs"/>
              </a:rPr>
              <a:t>. Under the US electoral system, each state in the union contributes a certain number of electors to the electoral college, who vote according to the majority in their state. (Exceptions are the states of Maine and Nebraska, which use a different formula that allows them to split their electoral votes between candidates.) The candidate receiving a majority of the votes in the electoral college wins the election. The electors are apportioned among the states roughly according to population, as measured by the census, but with a </a:t>
            </a:r>
            <a:r>
              <a:rPr lang="en-US" sz="1200" b="0" i="0" kern="1200" dirty="0" smtClean="0">
                <a:solidFill>
                  <a:schemeClr val="tx1"/>
                </a:solidFill>
                <a:effectLst/>
                <a:latin typeface="+mn-lt"/>
                <a:ea typeface="+mn-ea"/>
                <a:cs typeface="+mn-cs"/>
                <a:hlinkClick r:id="rId6"/>
              </a:rPr>
              <a:t>small but deliberate bias</a:t>
            </a:r>
            <a:r>
              <a:rPr lang="en-US" sz="1200" b="0" i="0" kern="1200" dirty="0" smtClean="0">
                <a:solidFill>
                  <a:schemeClr val="tx1"/>
                </a:solidFill>
                <a:effectLst/>
                <a:latin typeface="+mn-lt"/>
                <a:ea typeface="+mn-ea"/>
                <a:cs typeface="+mn-cs"/>
              </a:rPr>
              <a:t> in favor of less populous states.</a:t>
            </a:r>
          </a:p>
          <a:p>
            <a:r>
              <a:rPr lang="en-US" sz="1200" b="0" i="0" kern="1200" dirty="0" smtClean="0">
                <a:solidFill>
                  <a:schemeClr val="tx1"/>
                </a:solidFill>
                <a:effectLst/>
                <a:latin typeface="+mn-lt"/>
                <a:ea typeface="+mn-ea"/>
                <a:cs typeface="+mn-cs"/>
              </a:rPr>
              <a:t>We can represent the effects of the electoral college by scaling the sizes of states to be proportional to their number of electoral votes, which gives a map that looks like this:</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We can go further. We can do the same thing also with the county-level election results and the images are even more striking. The </a:t>
            </a:r>
            <a:r>
              <a:rPr lang="en-US" sz="1200" b="1" i="0" u="sng" kern="1200" dirty="0" smtClean="0">
                <a:solidFill>
                  <a:schemeClr val="tx1"/>
                </a:solidFill>
                <a:effectLst/>
                <a:latin typeface="+mn-lt"/>
                <a:ea typeface="+mn-ea"/>
                <a:cs typeface="+mn-cs"/>
              </a:rPr>
              <a:t>middle left map </a:t>
            </a:r>
            <a:r>
              <a:rPr lang="en-US" sz="1200" b="1" i="0" kern="1200" dirty="0" smtClean="0">
                <a:solidFill>
                  <a:schemeClr val="tx1"/>
                </a:solidFill>
                <a:effectLst/>
                <a:latin typeface="+mn-lt"/>
                <a:ea typeface="+mn-ea"/>
                <a:cs typeface="+mn-cs"/>
              </a:rPr>
              <a:t>is a map of US counties, again colored red and blue to indicate Republican and Democratic majorities respectively:</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Now the effects we saw at the state level are even more pronounced: the red areas appear overwhelmingly in the majority, despite the closeness of the vote. Again, we can make a more helpful representation by using a cartogram</a:t>
            </a:r>
            <a:r>
              <a:rPr lang="en-US" sz="1200" b="1" i="0" kern="1200" dirty="0" smtClean="0">
                <a:solidFill>
                  <a:schemeClr val="tx1"/>
                </a:solidFill>
                <a:effectLst/>
                <a:latin typeface="+mn-lt"/>
                <a:ea typeface="+mn-ea"/>
                <a:cs typeface="+mn-cs"/>
              </a:rPr>
              <a:t>. The </a:t>
            </a:r>
            <a:r>
              <a:rPr lang="en-US" sz="1200" b="1" i="0" u="sng" kern="1200" dirty="0" smtClean="0">
                <a:solidFill>
                  <a:schemeClr val="tx1"/>
                </a:solidFill>
                <a:effectLst/>
                <a:latin typeface="+mn-lt"/>
                <a:ea typeface="+mn-ea"/>
                <a:cs typeface="+mn-cs"/>
              </a:rPr>
              <a:t>middle right</a:t>
            </a:r>
            <a:r>
              <a:rPr lang="en-US" sz="1200" b="1" i="0" u="sng" kern="1200" baseline="0" dirty="0" smtClean="0">
                <a:solidFill>
                  <a:schemeClr val="tx1"/>
                </a:solidFill>
                <a:effectLst/>
                <a:latin typeface="+mn-lt"/>
                <a:ea typeface="+mn-ea"/>
                <a:cs typeface="+mn-cs"/>
              </a:rPr>
              <a:t> map</a:t>
            </a:r>
            <a:r>
              <a:rPr lang="en-US" sz="1200" b="1" i="0" u="sng"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is what the cartogram looks like for the county-level election returns:</a:t>
            </a:r>
          </a:p>
          <a:p>
            <a:endParaRPr lang="en-US" sz="1200" b="1"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However, this map is still somewhat misleading because we have colored every county either red or blue, as if every voter voted the same way. This is of course not realistic: all counties contain both Republican and Democratic supporters and in using just the two colors on our map we lose any information about the balance between them. There is no way to tell whether a particular county went strongly for one candidate or the other or whether it was relatively evenly split.</a:t>
            </a:r>
          </a:p>
          <a:p>
            <a:r>
              <a:rPr lang="en-US" sz="1200" b="1" i="0" kern="1200" dirty="0" smtClean="0">
                <a:solidFill>
                  <a:schemeClr val="tx1"/>
                </a:solidFill>
                <a:effectLst/>
                <a:latin typeface="+mn-lt"/>
                <a:ea typeface="+mn-ea"/>
                <a:cs typeface="+mn-cs"/>
              </a:rPr>
              <a:t>One way to reveal more nuance in the vote is to use not just two colors, red and blue, but to use red, blue, and shades of purple in between to indicate percentages of votes. The</a:t>
            </a:r>
            <a:r>
              <a:rPr lang="en-US" sz="1200" b="1" i="0" kern="1200" baseline="0" dirty="0" smtClean="0">
                <a:solidFill>
                  <a:schemeClr val="tx1"/>
                </a:solidFill>
                <a:effectLst/>
                <a:latin typeface="+mn-lt"/>
                <a:ea typeface="+mn-ea"/>
                <a:cs typeface="+mn-cs"/>
              </a:rPr>
              <a:t> </a:t>
            </a:r>
            <a:r>
              <a:rPr lang="en-US" sz="1200" b="1" i="0" u="sng" kern="1200" baseline="0" dirty="0" smtClean="0">
                <a:solidFill>
                  <a:schemeClr val="tx1"/>
                </a:solidFill>
                <a:effectLst/>
                <a:latin typeface="+mn-lt"/>
                <a:ea typeface="+mn-ea"/>
                <a:cs typeface="+mn-cs"/>
              </a:rPr>
              <a:t>bottom left map </a:t>
            </a:r>
            <a:r>
              <a:rPr lang="en-US" sz="1200" b="1" i="0" kern="1200" dirty="0" smtClean="0">
                <a:solidFill>
                  <a:schemeClr val="tx1"/>
                </a:solidFill>
                <a:effectLst/>
                <a:latin typeface="+mn-lt"/>
                <a:ea typeface="+mn-ea"/>
                <a:cs typeface="+mn-cs"/>
              </a:rPr>
              <a:t>is what the normal map looks like if you do this:</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And the </a:t>
            </a:r>
            <a:r>
              <a:rPr lang="en-US" sz="1200" b="1" i="0" u="sng" kern="1200" dirty="0" smtClean="0">
                <a:solidFill>
                  <a:schemeClr val="tx1"/>
                </a:solidFill>
                <a:effectLst/>
                <a:latin typeface="+mn-lt"/>
                <a:ea typeface="+mn-ea"/>
                <a:cs typeface="+mn-cs"/>
              </a:rPr>
              <a:t>bottom right map </a:t>
            </a:r>
            <a:r>
              <a:rPr lang="en-US" sz="1200" b="1" i="0" kern="1200" dirty="0" smtClean="0">
                <a:solidFill>
                  <a:schemeClr val="tx1"/>
                </a:solidFill>
                <a:effectLst/>
                <a:latin typeface="+mn-lt"/>
                <a:ea typeface="+mn-ea"/>
                <a:cs typeface="+mn-cs"/>
              </a:rPr>
              <a:t>is what the cartogram looks like:</a:t>
            </a:r>
          </a:p>
          <a:p>
            <a:endParaRPr lang="en-US" sz="1200" b="1" i="0" kern="1200" dirty="0" smtClean="0">
              <a:solidFill>
                <a:schemeClr val="tx1"/>
              </a:solidFill>
              <a:effectLst/>
              <a:latin typeface="+mn-lt"/>
              <a:ea typeface="+mn-ea"/>
              <a:cs typeface="+mn-cs"/>
            </a:endParaRPr>
          </a:p>
          <a:p>
            <a:endParaRPr lang="en-US" sz="1200" b="1" i="0" kern="1200" dirty="0" smtClean="0">
              <a:solidFill>
                <a:schemeClr val="tx1"/>
              </a:solidFill>
              <a:effectLst/>
              <a:latin typeface="+mn-lt"/>
              <a:ea typeface="+mn-ea"/>
              <a:cs typeface="+mn-cs"/>
            </a:endParaRPr>
          </a:p>
          <a:p>
            <a:endParaRPr lang="en-US" sz="1200" b="1"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76</a:t>
            </a:fld>
            <a:endParaRPr lang="en-US"/>
          </a:p>
        </p:txBody>
      </p:sp>
    </p:spTree>
    <p:extLst>
      <p:ext uri="{BB962C8B-B14F-4D97-AF65-F5344CB8AC3E}">
        <p14:creationId xmlns:p14="http://schemas.microsoft.com/office/powerpoint/2010/main" val="3039654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77</a:t>
            </a:fld>
            <a:endParaRPr lang="en-US"/>
          </a:p>
        </p:txBody>
      </p:sp>
    </p:spTree>
    <p:extLst>
      <p:ext uri="{BB962C8B-B14F-4D97-AF65-F5344CB8AC3E}">
        <p14:creationId xmlns:p14="http://schemas.microsoft.com/office/powerpoint/2010/main" val="63881054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Interesting to look at the types of maps with respect</a:t>
            </a:r>
            <a:r>
              <a:rPr lang="en-US" baseline="0" dirty="0" smtClean="0"/>
              <a:t> to preservation of shape, visual and topology.</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78</a:t>
            </a:fld>
            <a:endParaRPr lang="en-US"/>
          </a:p>
        </p:txBody>
      </p:sp>
    </p:spTree>
    <p:extLst>
      <p:ext uri="{BB962C8B-B14F-4D97-AF65-F5344CB8AC3E}">
        <p14:creationId xmlns:p14="http://schemas.microsoft.com/office/powerpoint/2010/main" val="16287350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79</a:t>
            </a:fld>
            <a:endParaRPr lang="en-US"/>
          </a:p>
        </p:txBody>
      </p:sp>
    </p:spTree>
    <p:extLst>
      <p:ext uri="{BB962C8B-B14F-4D97-AF65-F5344CB8AC3E}">
        <p14:creationId xmlns:p14="http://schemas.microsoft.com/office/powerpoint/2010/main" val="1218112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8</a:t>
            </a:fld>
            <a:endParaRPr lang="en-US"/>
          </a:p>
        </p:txBody>
      </p:sp>
    </p:spTree>
    <p:extLst>
      <p:ext uri="{BB962C8B-B14F-4D97-AF65-F5344CB8AC3E}">
        <p14:creationId xmlns:p14="http://schemas.microsoft.com/office/powerpoint/2010/main" val="65842027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80</a:t>
            </a:fld>
            <a:endParaRPr lang="en-US"/>
          </a:p>
        </p:txBody>
      </p:sp>
    </p:spTree>
    <p:extLst>
      <p:ext uri="{BB962C8B-B14F-4D97-AF65-F5344CB8AC3E}">
        <p14:creationId xmlns:p14="http://schemas.microsoft.com/office/powerpoint/2010/main" val="84805448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a:t>
            </a:r>
            <a:r>
              <a:rPr lang="en-US" sz="1200" b="0" i="1" u="sng" kern="1200" dirty="0" smtClean="0">
                <a:solidFill>
                  <a:schemeClr val="tx1"/>
                </a:solidFill>
                <a:effectLst/>
                <a:latin typeface="+mn-lt"/>
                <a:ea typeface="+mn-ea"/>
                <a:cs typeface="+mn-cs"/>
                <a:hlinkClick r:id="rId3"/>
              </a:rPr>
              <a:t>The Visual Display of Quantitative Information</a:t>
            </a:r>
            <a:r>
              <a:rPr lang="en-US" sz="1200" b="0" i="0" kern="1200" dirty="0" smtClean="0">
                <a:solidFill>
                  <a:schemeClr val="tx1"/>
                </a:solidFill>
                <a:effectLst/>
                <a:latin typeface="+mn-lt"/>
                <a:ea typeface="+mn-ea"/>
                <a:cs typeface="+mn-cs"/>
              </a:rPr>
              <a:t>, Edward </a:t>
            </a:r>
            <a:r>
              <a:rPr lang="en-US" sz="1200" b="0" i="0" kern="1200" dirty="0" err="1" smtClean="0">
                <a:solidFill>
                  <a:schemeClr val="tx1"/>
                </a:solidFill>
                <a:effectLst/>
                <a:latin typeface="+mn-lt"/>
                <a:ea typeface="+mn-ea"/>
                <a:cs typeface="+mn-cs"/>
              </a:rPr>
              <a:t>Tufte</a:t>
            </a:r>
            <a:r>
              <a:rPr lang="en-US" sz="1200" b="0" i="0" kern="1200" dirty="0" smtClean="0">
                <a:solidFill>
                  <a:schemeClr val="tx1"/>
                </a:solidFill>
                <a:effectLst/>
                <a:latin typeface="+mn-lt"/>
                <a:ea typeface="+mn-ea"/>
                <a:cs typeface="+mn-cs"/>
              </a:rPr>
              <a:t> calls </a:t>
            </a:r>
            <a:r>
              <a:rPr lang="en-US" sz="1200" b="0" i="0" u="sng" kern="1200" dirty="0" smtClean="0">
                <a:solidFill>
                  <a:schemeClr val="tx1"/>
                </a:solidFill>
                <a:effectLst/>
                <a:latin typeface="+mn-lt"/>
                <a:ea typeface="+mn-ea"/>
                <a:cs typeface="+mn-cs"/>
                <a:hlinkClick r:id="rId4"/>
              </a:rPr>
              <a:t>Minard’s graphic of Napoleon in Russia</a:t>
            </a:r>
            <a:r>
              <a:rPr lang="en-US" sz="1200" b="0" i="0" kern="1200" dirty="0" smtClean="0">
                <a:solidFill>
                  <a:schemeClr val="tx1"/>
                </a:solidFill>
                <a:effectLst/>
                <a:latin typeface="+mn-lt"/>
                <a:ea typeface="+mn-ea"/>
                <a:cs typeface="+mn-cs"/>
              </a:rPr>
              <a:t> one of the “best statistical drawings ever created.” But what makes it so good?</a:t>
            </a:r>
          </a:p>
          <a:p>
            <a:r>
              <a:rPr lang="en-US" sz="1200" b="0" i="0" kern="1200" dirty="0" smtClean="0">
                <a:solidFill>
                  <a:schemeClr val="tx1"/>
                </a:solidFill>
                <a:effectLst/>
                <a:latin typeface="+mn-lt"/>
                <a:ea typeface="+mn-ea"/>
                <a:cs typeface="+mn-cs"/>
              </a:rPr>
              <a:t>Before we analyze this graphic, we need to know a bit of history</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year is 1812, and Napoleon is doing pretty well for himself. He has most of Europe under his control, except for the UK. No matter how many times he tried to invade them, he couldn’t break through their defenses. His plan was to place an embargo on them, forcing the other European countries to stop trade with the UK which would weaken them enough so that Napoleon could invade and take over easily.</a:t>
            </a:r>
          </a:p>
          <a:p>
            <a:r>
              <a:rPr lang="en-US" sz="1200" b="0" i="0" kern="1200" dirty="0" smtClean="0">
                <a:solidFill>
                  <a:schemeClr val="tx1"/>
                </a:solidFill>
                <a:effectLst/>
                <a:latin typeface="+mn-lt"/>
                <a:ea typeface="+mn-ea"/>
                <a:cs typeface="+mn-cs"/>
              </a:rPr>
              <a:t>Czar Alexander of Russia sees that Napoleon was becoming too powerful, so he refuses to participate in this embargo. Angry at Czar Alexander’s decision, Napoleon gathers a massive army of over 400,000 to attack Russia in June of 1812. While Russia’s troops are not as numerous as France’s, Russia has a plan. Russian troops keep retreating as Napoleon’s troops move forward, burning everything they pass, ensuring that the French forces could not take anything from their environment. Eventually the French army follows the Russian army all the way to Moscow during October, suffering major losses from lack of food. By the time Napoleon gets to Moscow, he knows he has to retreat. As winter settles into Europe and the temperature drops, Napoleon’s troops suffer even more losses, returning to France from lack of food, disease, and weather conditions.</a:t>
            </a:r>
          </a:p>
          <a:p>
            <a:r>
              <a:rPr lang="en-US" sz="1200" b="0" i="0" kern="1200" dirty="0" smtClean="0">
                <a:solidFill>
                  <a:schemeClr val="tx1"/>
                </a:solidFill>
                <a:effectLst/>
                <a:latin typeface="+mn-lt"/>
                <a:ea typeface="+mn-ea"/>
                <a:cs typeface="+mn-cs"/>
              </a:rPr>
              <a:t>Let’s look at all the data we have for this battle</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have the numbers of Napoleon’s troops by location (longitude), organized by group and direction.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Next, the temperature experienced by his troops when winter settled in on the return trip.</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also have the path that his troops took to and from Moscow.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have many dimensions of data that takes several individual graphs to represent. </a:t>
            </a:r>
            <a:r>
              <a:rPr lang="en-US" sz="1200" b="0" i="0" kern="1200" dirty="0" err="1" smtClean="0">
                <a:solidFill>
                  <a:schemeClr val="tx1"/>
                </a:solidFill>
                <a:effectLst/>
                <a:latin typeface="+mn-lt"/>
                <a:ea typeface="+mn-ea"/>
                <a:cs typeface="+mn-cs"/>
              </a:rPr>
              <a:t>Minard’s</a:t>
            </a:r>
            <a:r>
              <a:rPr lang="en-US" sz="1200" b="0" i="0" kern="1200" dirty="0" smtClean="0">
                <a:solidFill>
                  <a:schemeClr val="tx1"/>
                </a:solidFill>
                <a:effectLst/>
                <a:latin typeface="+mn-lt"/>
                <a:ea typeface="+mn-ea"/>
                <a:cs typeface="+mn-cs"/>
              </a:rPr>
              <a:t> graphic is quite clever because of its ability to combine all of dimensions: loss of life at a time and location, temperature, geography, historical context, into one single graphic. He shows these various details without distracting text or labels as well. For example, he displays the points where Napoleon’s troops divide into subgroups by breaking out the main bar into branches. He adds thin lines to represent river crossings on the return trip that further decimated Napoleon’s diminishing troops. And he is able to show the drastic loss in life from Napoleon’s decision in just a single corner of the diagram.</a:t>
            </a:r>
          </a:p>
          <a:p>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81</a:t>
            </a:fld>
            <a:endParaRPr lang="en-US"/>
          </a:p>
        </p:txBody>
      </p:sp>
    </p:spTree>
    <p:extLst>
      <p:ext uri="{BB962C8B-B14F-4D97-AF65-F5344CB8AC3E}">
        <p14:creationId xmlns:p14="http://schemas.microsoft.com/office/powerpoint/2010/main" val="11206958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Charles Joseph </a:t>
            </a:r>
            <a:r>
              <a:rPr lang="en-US" sz="1200" b="0" i="0" kern="1200" dirty="0" err="1" smtClean="0">
                <a:solidFill>
                  <a:schemeClr val="tx1"/>
                </a:solidFill>
                <a:effectLst/>
                <a:latin typeface="+mn-lt"/>
                <a:ea typeface="+mn-ea"/>
                <a:cs typeface="+mn-cs"/>
              </a:rPr>
              <a:t>Minard</a:t>
            </a:r>
            <a:r>
              <a:rPr lang="en-US" sz="1200" b="0" i="0" kern="1200" dirty="0" smtClean="0">
                <a:solidFill>
                  <a:schemeClr val="tx1"/>
                </a:solidFill>
                <a:effectLst/>
                <a:latin typeface="+mn-lt"/>
                <a:ea typeface="+mn-ea"/>
                <a:cs typeface="+mn-cs"/>
              </a:rPr>
              <a:t>, French engineer and maker of maps (not a professional cartographer though) produced many memorable statistical maps. He can reasonably be described as one of the earliest thematic cartographers with a particular interest in plotting the quantity of a phenomena and its movement. Here, he created a distributive flow line map that shows the export of coal from Great Britain represented by line thickness. Each millimeter represents 20,000 tons of coal and as the lines branch off to different ports the ongoing line becomes thinner</a:t>
            </a:r>
            <a:r>
              <a:rPr lang="en-US" sz="1200" b="0" i="0" kern="1200" dirty="0" smtClean="0">
                <a:solidFill>
                  <a:schemeClr val="tx1"/>
                </a:solidFill>
                <a:effectLst/>
                <a:latin typeface="+mn-lt"/>
                <a:ea typeface="+mn-ea"/>
                <a:cs typeface="+mn-cs"/>
              </a:rPr>
              <a:t>.</a:t>
            </a:r>
          </a:p>
          <a:p>
            <a:pPr fontAlgn="base"/>
            <a:endParaRPr lang="en-US" sz="1200" b="0" i="0" kern="1200" dirty="0" smtClean="0">
              <a:solidFill>
                <a:schemeClr val="tx1"/>
              </a:solidFill>
              <a:effectLst/>
              <a:latin typeface="+mn-lt"/>
              <a:ea typeface="+mn-ea"/>
              <a:cs typeface="+mn-cs"/>
            </a:endParaRPr>
          </a:p>
          <a:p>
            <a:pPr fontAlgn="base"/>
            <a:r>
              <a:rPr lang="en-US" sz="1200" b="0" i="0" kern="1200" dirty="0" smtClean="0">
                <a:solidFill>
                  <a:schemeClr val="tx1"/>
                </a:solidFill>
                <a:effectLst/>
                <a:latin typeface="+mn-lt"/>
                <a:ea typeface="+mn-ea"/>
                <a:cs typeface="+mn-cs"/>
              </a:rPr>
              <a:t>Lines are annotated with actual tonnage and there is a useful graph showing the eventual use of British coal that complements the overall page and tells a richer story than the mapped data alone. </a:t>
            </a:r>
            <a:r>
              <a:rPr lang="en-US" sz="1200" b="0" i="0" kern="1200" dirty="0" err="1" smtClean="0">
                <a:solidFill>
                  <a:schemeClr val="tx1"/>
                </a:solidFill>
                <a:effectLst/>
                <a:latin typeface="+mn-lt"/>
                <a:ea typeface="+mn-ea"/>
                <a:cs typeface="+mn-cs"/>
              </a:rPr>
              <a:t>Minard’s</a:t>
            </a:r>
            <a:r>
              <a:rPr lang="en-US" sz="1200" b="0" i="0" kern="1200" dirty="0" smtClean="0">
                <a:solidFill>
                  <a:schemeClr val="tx1"/>
                </a:solidFill>
                <a:effectLst/>
                <a:latin typeface="+mn-lt"/>
                <a:ea typeface="+mn-ea"/>
                <a:cs typeface="+mn-cs"/>
              </a:rPr>
              <a:t> use of </a:t>
            </a:r>
            <a:r>
              <a:rPr lang="en-US" sz="1200" b="0" i="0" kern="1200" dirty="0" err="1" smtClean="0">
                <a:solidFill>
                  <a:schemeClr val="tx1"/>
                </a:solidFill>
                <a:effectLst/>
                <a:latin typeface="+mn-lt"/>
                <a:ea typeface="+mn-ea"/>
                <a:cs typeface="+mn-cs"/>
              </a:rPr>
              <a:t>colour</a:t>
            </a:r>
            <a:r>
              <a:rPr lang="en-US" sz="1200" b="0" i="0" kern="1200" dirty="0" smtClean="0">
                <a:solidFill>
                  <a:schemeClr val="tx1"/>
                </a:solidFill>
                <a:effectLst/>
                <a:latin typeface="+mn-lt"/>
                <a:ea typeface="+mn-ea"/>
                <a:cs typeface="+mn-cs"/>
              </a:rPr>
              <a:t> is key to the success of the work. Light water, darker land and a contrasting </a:t>
            </a:r>
            <a:r>
              <a:rPr lang="en-US" sz="1200" b="0" i="0" kern="1200" dirty="0" err="1" smtClean="0">
                <a:solidFill>
                  <a:schemeClr val="tx1"/>
                </a:solidFill>
                <a:effectLst/>
                <a:latin typeface="+mn-lt"/>
                <a:ea typeface="+mn-ea"/>
                <a:cs typeface="+mn-cs"/>
              </a:rPr>
              <a:t>colour</a:t>
            </a:r>
            <a:r>
              <a:rPr lang="en-US" sz="1200" b="0" i="0" kern="1200" dirty="0" smtClean="0">
                <a:solidFill>
                  <a:schemeClr val="tx1"/>
                </a:solidFill>
                <a:effectLst/>
                <a:latin typeface="+mn-lt"/>
                <a:ea typeface="+mn-ea"/>
                <a:cs typeface="+mn-cs"/>
              </a:rPr>
              <a:t> for the figural flowlines. Simple and effective. Of course, the flowlines aren’t precise routes but that accuracy is unwarranted on a map such as this where the overall pattern of flow and trade is effectively communicated by a heavily </a:t>
            </a:r>
            <a:r>
              <a:rPr lang="en-US" sz="1200" b="0" i="0" kern="1200" dirty="0" err="1" smtClean="0">
                <a:solidFill>
                  <a:schemeClr val="tx1"/>
                </a:solidFill>
                <a:effectLst/>
                <a:latin typeface="+mn-lt"/>
                <a:ea typeface="+mn-ea"/>
                <a:cs typeface="+mn-cs"/>
              </a:rPr>
              <a:t>generalised</a:t>
            </a:r>
            <a:r>
              <a:rPr lang="en-US" sz="1200" b="0" i="0" kern="1200" dirty="0" smtClean="0">
                <a:solidFill>
                  <a:schemeClr val="tx1"/>
                </a:solidFill>
                <a:effectLst/>
                <a:latin typeface="+mn-lt"/>
                <a:ea typeface="+mn-ea"/>
                <a:cs typeface="+mn-cs"/>
              </a:rPr>
              <a:t> approach.</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82</a:t>
            </a:fld>
            <a:endParaRPr lang="en-US"/>
          </a:p>
        </p:txBody>
      </p:sp>
    </p:spTree>
    <p:extLst>
      <p:ext uri="{BB962C8B-B14F-4D97-AF65-F5344CB8AC3E}">
        <p14:creationId xmlns:p14="http://schemas.microsoft.com/office/powerpoint/2010/main" val="31339974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Our analysis of good, hand-drawn flow maps reveals three common characteristics: </a:t>
            </a:r>
            <a:r>
              <a:rPr lang="en-US" sz="1200" b="1" kern="1200" dirty="0" smtClean="0">
                <a:solidFill>
                  <a:schemeClr val="tx1"/>
                </a:solidFill>
                <a:effectLst/>
                <a:latin typeface="+mn-lt"/>
                <a:ea typeface="+mn-ea"/>
                <a:cs typeface="+mn-cs"/>
              </a:rPr>
              <a:t>intelligent distortion of positions, merging of edges that share destinations, and intelligent edge routing</a:t>
            </a:r>
            <a:r>
              <a:rPr lang="en-US" sz="1200" kern="1200" dirty="0" smtClean="0">
                <a:solidFill>
                  <a:schemeClr val="tx1"/>
                </a:solidFill>
                <a:effectLst/>
                <a:latin typeface="+mn-lt"/>
                <a:ea typeface="+mn-ea"/>
                <a:cs typeface="+mn-cs"/>
              </a:rPr>
              <a:t>. Our technique attempts to produce flow maps with the same characteristics as these hand-drawn exemplars.  Phan 2005</a:t>
            </a:r>
            <a:endParaRPr lang="en-US" dirty="0" smtClean="0"/>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83</a:t>
            </a:fld>
            <a:endParaRPr lang="en-US"/>
          </a:p>
        </p:txBody>
      </p:sp>
    </p:spTree>
    <p:extLst>
      <p:ext uri="{BB962C8B-B14F-4D97-AF65-F5344CB8AC3E}">
        <p14:creationId xmlns:p14="http://schemas.microsoft.com/office/powerpoint/2010/main" val="20567461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Cool but even cooler is the link!</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84</a:t>
            </a:fld>
            <a:endParaRPr lang="en-US"/>
          </a:p>
        </p:txBody>
      </p:sp>
    </p:spTree>
    <p:extLst>
      <p:ext uri="{BB962C8B-B14F-4D97-AF65-F5344CB8AC3E}">
        <p14:creationId xmlns:p14="http://schemas.microsoft.com/office/powerpoint/2010/main" val="182261945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85</a:t>
            </a:fld>
            <a:endParaRPr lang="en-US"/>
          </a:p>
        </p:txBody>
      </p:sp>
    </p:spTree>
    <p:extLst>
      <p:ext uri="{BB962C8B-B14F-4D97-AF65-F5344CB8AC3E}">
        <p14:creationId xmlns:p14="http://schemas.microsoft.com/office/powerpoint/2010/main" val="40269702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86</a:t>
            </a:fld>
            <a:endParaRPr lang="en-US"/>
          </a:p>
        </p:txBody>
      </p:sp>
    </p:spTree>
    <p:extLst>
      <p:ext uri="{BB962C8B-B14F-4D97-AF65-F5344CB8AC3E}">
        <p14:creationId xmlns:p14="http://schemas.microsoft.com/office/powerpoint/2010/main" val="140797789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www.clarksbury.com</a:t>
            </a:r>
            <a:r>
              <a:rPr lang="en-US" dirty="0" smtClean="0"/>
              <a:t>/cdl/</a:t>
            </a:r>
            <a:r>
              <a:rPr lang="en-US" dirty="0" err="1" smtClean="0"/>
              <a:t>maps.html</a:t>
            </a:r>
            <a:endParaRPr lang="en-US" dirty="0" smtClean="0"/>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87</a:t>
            </a:fld>
            <a:endParaRPr lang="en-US"/>
          </a:p>
        </p:txBody>
      </p:sp>
    </p:spTree>
    <p:extLst>
      <p:ext uri="{BB962C8B-B14F-4D97-AF65-F5344CB8AC3E}">
        <p14:creationId xmlns:p14="http://schemas.microsoft.com/office/powerpoint/2010/main" val="65927226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88</a:t>
            </a:fld>
            <a:endParaRPr lang="en-US"/>
          </a:p>
        </p:txBody>
      </p:sp>
    </p:spTree>
    <p:extLst>
      <p:ext uri="{BB962C8B-B14F-4D97-AF65-F5344CB8AC3E}">
        <p14:creationId xmlns:p14="http://schemas.microsoft.com/office/powerpoint/2010/main" val="76224220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somethingaboutmaps.wordpress.com</a:t>
            </a:r>
            <a:r>
              <a:rPr lang="en-US" dirty="0" smtClean="0"/>
              <a:t>/river-maps/</a:t>
            </a:r>
          </a:p>
          <a:p>
            <a:endParaRPr lang="en-US" dirty="0" smtClean="0"/>
          </a:p>
          <a:p>
            <a:pPr fontAlgn="base"/>
            <a:r>
              <a:rPr lang="en-US" sz="1200" b="0" kern="1200" cap="all" dirty="0" smtClean="0">
                <a:solidFill>
                  <a:schemeClr val="tx1"/>
                </a:solidFill>
                <a:effectLst/>
                <a:latin typeface="+mn-lt"/>
                <a:ea typeface="+mn-ea"/>
                <a:cs typeface="+mn-cs"/>
              </a:rPr>
              <a:t>RIVER MAPS</a:t>
            </a:r>
          </a:p>
          <a:p>
            <a:pPr fontAlgn="base"/>
            <a:r>
              <a:rPr lang="en-US" sz="1200" b="0" i="0" kern="1200" dirty="0" smtClean="0">
                <a:solidFill>
                  <a:schemeClr val="tx1"/>
                </a:solidFill>
                <a:effectLst/>
                <a:latin typeface="+mn-lt"/>
                <a:ea typeface="+mn-ea"/>
                <a:cs typeface="+mn-cs"/>
              </a:rPr>
              <a:t>Rivers have been a key part of urban life for centuries. They have provided us with drinking water, protection, and a transit network that links us from one settlement to the next. I wanted to create a series of maps that gives people a new way to look at rivers: a much more modern, urban type of portrayal. So I turned to the style of urban transit maps pioneered by </a:t>
            </a:r>
            <a:r>
              <a:rPr lang="en-US" sz="1200" b="0" i="0" u="none" strike="noStrike" kern="1200" dirty="0" smtClean="0">
                <a:solidFill>
                  <a:schemeClr val="tx1"/>
                </a:solidFill>
                <a:effectLst/>
                <a:latin typeface="+mn-lt"/>
                <a:ea typeface="+mn-ea"/>
                <a:cs typeface="+mn-cs"/>
                <a:hlinkClick r:id="rId3"/>
              </a:rPr>
              <a:t>Harry Beck</a:t>
            </a:r>
            <a:r>
              <a:rPr lang="en-US" sz="1200" b="0" i="0" kern="1200" dirty="0" smtClean="0">
                <a:solidFill>
                  <a:schemeClr val="tx1"/>
                </a:solidFill>
                <a:effectLst/>
                <a:latin typeface="+mn-lt"/>
                <a:ea typeface="+mn-ea"/>
                <a:cs typeface="+mn-cs"/>
              </a:rPr>
              <a:t> in the 1930s for the London Underground. Straight lines, 45º angles, simple geometry. The result is more of an abstract network representation than you would find on most maps, but it’s also a lot more fun. The geography is intentionally distorted to clarify relationships. I think it helps translate the sort of visual language of nature into a more engineered one, putting the organic in more constructed terms. Not every line depicted is navigable, but all are important to the hydrological systems shown.</a:t>
            </a:r>
          </a:p>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89</a:t>
            </a:fld>
            <a:endParaRPr lang="en-US"/>
          </a:p>
        </p:txBody>
      </p:sp>
    </p:spTree>
    <p:extLst>
      <p:ext uri="{BB962C8B-B14F-4D97-AF65-F5344CB8AC3E}">
        <p14:creationId xmlns:p14="http://schemas.microsoft.com/office/powerpoint/2010/main" val="17800789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a:t>
            </a:fld>
            <a:endParaRPr lang="en-US"/>
          </a:p>
        </p:txBody>
      </p:sp>
    </p:spTree>
    <p:extLst>
      <p:ext uri="{BB962C8B-B14F-4D97-AF65-F5344CB8AC3E}">
        <p14:creationId xmlns:p14="http://schemas.microsoft.com/office/powerpoint/2010/main" val="86278513"/>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www.tom-carden.co.uk</a:t>
            </a:r>
            <a:r>
              <a:rPr lang="en-US" dirty="0" smtClean="0"/>
              <a:t>/p5/</a:t>
            </a:r>
            <a:r>
              <a:rPr lang="en-US" dirty="0" err="1" smtClean="0"/>
              <a:t>tube_map_travel_times</a:t>
            </a:r>
            <a:r>
              <a:rPr lang="en-US" dirty="0" smtClean="0"/>
              <a:t>/applet/</a:t>
            </a:r>
          </a:p>
          <a:p>
            <a:endParaRPr lang="en-US" dirty="0" smtClean="0"/>
          </a:p>
          <a:p>
            <a:r>
              <a:rPr lang="en-US" sz="1200" b="0" i="0" kern="1200" dirty="0" smtClean="0">
                <a:solidFill>
                  <a:schemeClr val="tx1"/>
                </a:solidFill>
                <a:effectLst/>
                <a:latin typeface="+mn-lt"/>
                <a:ea typeface="+mn-ea"/>
                <a:cs typeface="+mn-cs"/>
              </a:rPr>
              <a:t>Click on a station to see the London Underground map </a:t>
            </a:r>
            <a:r>
              <a:rPr lang="en-US" sz="1200" b="0" i="0" kern="1200" dirty="0" err="1" smtClean="0">
                <a:solidFill>
                  <a:schemeClr val="tx1"/>
                </a:solidFill>
                <a:effectLst/>
                <a:latin typeface="+mn-lt"/>
                <a:ea typeface="+mn-ea"/>
                <a:cs typeface="+mn-cs"/>
              </a:rPr>
              <a:t>reorganise</a:t>
            </a:r>
            <a:r>
              <a:rPr lang="en-US" sz="1200" b="0" i="0" kern="1200" dirty="0" smtClean="0">
                <a:solidFill>
                  <a:schemeClr val="tx1"/>
                </a:solidFill>
                <a:effectLst/>
                <a:latin typeface="+mn-lt"/>
                <a:ea typeface="+mn-ea"/>
                <a:cs typeface="+mn-cs"/>
              </a:rPr>
              <a:t> around the times of travel from that station. Shortest paths are used to place the other stations - radius is proportional to time to travel, and angle should be correct for as-the-crow-flies direction on a map. The concentric circles are at 10 minute intervals. Press 'g' to get back to the geographical tube map.</a:t>
            </a:r>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90</a:t>
            </a:fld>
            <a:endParaRPr lang="en-US"/>
          </a:p>
        </p:txBody>
      </p:sp>
    </p:spTree>
    <p:extLst>
      <p:ext uri="{BB962C8B-B14F-4D97-AF65-F5344CB8AC3E}">
        <p14:creationId xmlns:p14="http://schemas.microsoft.com/office/powerpoint/2010/main" val="146653697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91</a:t>
            </a:fld>
            <a:endParaRPr lang="en-US"/>
          </a:p>
        </p:txBody>
      </p:sp>
    </p:spTree>
    <p:extLst>
      <p:ext uri="{BB962C8B-B14F-4D97-AF65-F5344CB8AC3E}">
        <p14:creationId xmlns:p14="http://schemas.microsoft.com/office/powerpoint/2010/main" val="126470104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92</a:t>
            </a:fld>
            <a:endParaRPr lang="en-US"/>
          </a:p>
        </p:txBody>
      </p:sp>
    </p:spTree>
    <p:extLst>
      <p:ext uri="{BB962C8B-B14F-4D97-AF65-F5344CB8AC3E}">
        <p14:creationId xmlns:p14="http://schemas.microsoft.com/office/powerpoint/2010/main" val="3732530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93</a:t>
            </a:fld>
            <a:endParaRPr lang="en-US"/>
          </a:p>
        </p:txBody>
      </p:sp>
    </p:spTree>
    <p:extLst>
      <p:ext uri="{BB962C8B-B14F-4D97-AF65-F5344CB8AC3E}">
        <p14:creationId xmlns:p14="http://schemas.microsoft.com/office/powerpoint/2010/main" val="26124343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94</a:t>
            </a:fld>
            <a:endParaRPr lang="en-US"/>
          </a:p>
        </p:txBody>
      </p:sp>
    </p:spTree>
    <p:extLst>
      <p:ext uri="{BB962C8B-B14F-4D97-AF65-F5344CB8AC3E}">
        <p14:creationId xmlns:p14="http://schemas.microsoft.com/office/powerpoint/2010/main" val="1261904805"/>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95</a:t>
            </a:fld>
            <a:endParaRPr lang="en-US"/>
          </a:p>
        </p:txBody>
      </p:sp>
    </p:spTree>
    <p:extLst>
      <p:ext uri="{BB962C8B-B14F-4D97-AF65-F5344CB8AC3E}">
        <p14:creationId xmlns:p14="http://schemas.microsoft.com/office/powerpoint/2010/main" val="28555986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3C74989-8979-3349-BCDD-D7AAC53C9168}" type="slidenum">
              <a:rPr lang="en-US" smtClean="0"/>
              <a:t>96</a:t>
            </a:fld>
            <a:endParaRPr lang="en-US"/>
          </a:p>
        </p:txBody>
      </p:sp>
    </p:spTree>
    <p:extLst>
      <p:ext uri="{BB962C8B-B14F-4D97-AF65-F5344CB8AC3E}">
        <p14:creationId xmlns:p14="http://schemas.microsoft.com/office/powerpoint/2010/main" val="192615004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C74989-8979-3349-BCDD-D7AAC53C9168}" type="slidenum">
              <a:rPr lang="en-US" smtClean="0"/>
              <a:t>97</a:t>
            </a:fld>
            <a:endParaRPr lang="en-US"/>
          </a:p>
        </p:txBody>
      </p:sp>
    </p:spTree>
    <p:extLst>
      <p:ext uri="{BB962C8B-B14F-4D97-AF65-F5344CB8AC3E}">
        <p14:creationId xmlns:p14="http://schemas.microsoft.com/office/powerpoint/2010/main" val="590649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A623ED9-A4F8-6843-A1D3-BDED1BE08290}" type="datetimeFigureOut">
              <a:rPr lang="en-US" smtClean="0"/>
              <a:t>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2223732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623ED9-A4F8-6843-A1D3-BDED1BE08290}" type="datetimeFigureOut">
              <a:rPr lang="en-US" smtClean="0"/>
              <a:t>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4182879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623ED9-A4F8-6843-A1D3-BDED1BE08290}" type="datetimeFigureOut">
              <a:rPr lang="en-US" smtClean="0"/>
              <a:t>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2871505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623ED9-A4F8-6843-A1D3-BDED1BE08290}" type="datetimeFigureOut">
              <a:rPr lang="en-US" smtClean="0"/>
              <a:t>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1060841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A623ED9-A4F8-6843-A1D3-BDED1BE08290}" type="datetimeFigureOut">
              <a:rPr lang="en-US" smtClean="0"/>
              <a:t>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2989339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A623ED9-A4F8-6843-A1D3-BDED1BE08290}" type="datetimeFigureOut">
              <a:rPr lang="en-US" smtClean="0"/>
              <a:t>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2686937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A623ED9-A4F8-6843-A1D3-BDED1BE08290}" type="datetimeFigureOut">
              <a:rPr lang="en-US" smtClean="0"/>
              <a:t>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1497110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A623ED9-A4F8-6843-A1D3-BDED1BE08290}" type="datetimeFigureOut">
              <a:rPr lang="en-US" smtClean="0"/>
              <a:t>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939285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623ED9-A4F8-6843-A1D3-BDED1BE08290}" type="datetimeFigureOut">
              <a:rPr lang="en-US" smtClean="0"/>
              <a:t>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2674085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A623ED9-A4F8-6843-A1D3-BDED1BE08290}" type="datetimeFigureOut">
              <a:rPr lang="en-US" smtClean="0"/>
              <a:t>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1447219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A623ED9-A4F8-6843-A1D3-BDED1BE08290}" type="datetimeFigureOut">
              <a:rPr lang="en-US" smtClean="0"/>
              <a:t>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69C9B3-77DF-9C4A-A794-1931442D9A6C}" type="slidenum">
              <a:rPr lang="en-US" smtClean="0"/>
              <a:t>‹#›</a:t>
            </a:fld>
            <a:endParaRPr lang="en-US"/>
          </a:p>
        </p:txBody>
      </p:sp>
    </p:spTree>
    <p:extLst>
      <p:ext uri="{BB962C8B-B14F-4D97-AF65-F5344CB8AC3E}">
        <p14:creationId xmlns:p14="http://schemas.microsoft.com/office/powerpoint/2010/main" val="152581203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623ED9-A4F8-6843-A1D3-BDED1BE08290}" type="datetimeFigureOut">
              <a:rPr lang="en-US" smtClean="0"/>
              <a:t>1/5/18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69C9B3-77DF-9C4A-A794-1931442D9A6C}" type="slidenum">
              <a:rPr lang="en-US" smtClean="0"/>
              <a:t>‹#›</a:t>
            </a:fld>
            <a:endParaRPr lang="en-US"/>
          </a:p>
        </p:txBody>
      </p:sp>
    </p:spTree>
    <p:extLst>
      <p:ext uri="{BB962C8B-B14F-4D97-AF65-F5344CB8AC3E}">
        <p14:creationId xmlns:p14="http://schemas.microsoft.com/office/powerpoint/2010/main" val="4059307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hyperlink" Target="https://vega.github.io/vega/examples/world-map/" TargetMode="External"/><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2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3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3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32.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33.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3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3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36.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37.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image" Target="../media/image38.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3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 Id="rId3" Type="http://schemas.openxmlformats.org/officeDocument/2006/relationships/image" Target="../media/image40.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41.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image" Target="../media/image42.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image" Target="../media/image43.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 Id="rId3" Type="http://schemas.openxmlformats.org/officeDocument/2006/relationships/image" Target="../media/image44.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 Id="rId3" Type="http://schemas.openxmlformats.org/officeDocument/2006/relationships/image" Target="../media/image45.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 Id="rId3" Type="http://schemas.openxmlformats.org/officeDocument/2006/relationships/image" Target="../media/image46.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 Id="rId3" Type="http://schemas.openxmlformats.org/officeDocument/2006/relationships/image" Target="../media/image47.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 Id="rId3" Type="http://schemas.openxmlformats.org/officeDocument/2006/relationships/image" Target="../media/image48.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 Id="rId3" Type="http://schemas.openxmlformats.org/officeDocument/2006/relationships/image" Target="../media/image49.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image" Target="../media/image50.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 Id="rId3" Type="http://schemas.openxmlformats.org/officeDocument/2006/relationships/image" Target="../media/image51.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52.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 Id="rId3" Type="http://schemas.openxmlformats.org/officeDocument/2006/relationships/image" Target="../media/image53.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54.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 Id="rId3" Type="http://schemas.openxmlformats.org/officeDocument/2006/relationships/image" Target="../media/image55.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56.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 Id="rId3" Type="http://schemas.openxmlformats.org/officeDocument/2006/relationships/image" Target="../media/image57.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 Id="rId3" Type="http://schemas.openxmlformats.org/officeDocument/2006/relationships/image" Target="../media/image58.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 Id="rId3" Type="http://schemas.openxmlformats.org/officeDocument/2006/relationships/image" Target="../media/image59.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 Id="rId3" Type="http://schemas.openxmlformats.org/officeDocument/2006/relationships/image" Target="../media/image60.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 Id="rId3" Type="http://schemas.openxmlformats.org/officeDocument/2006/relationships/image" Target="../media/image61.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 Id="rId3" Type="http://schemas.openxmlformats.org/officeDocument/2006/relationships/image" Target="../media/image62.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 Id="rId3" Type="http://schemas.openxmlformats.org/officeDocument/2006/relationships/image" Target="../media/image63.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 Id="rId3" Type="http://schemas.openxmlformats.org/officeDocument/2006/relationships/image" Target="../media/image64.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 Id="rId3" Type="http://schemas.openxmlformats.org/officeDocument/2006/relationships/image" Target="../media/image65.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 Id="rId3" Type="http://schemas.openxmlformats.org/officeDocument/2006/relationships/image" Target="../media/image66.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 Id="rId3" Type="http://schemas.openxmlformats.org/officeDocument/2006/relationships/image" Target="../media/image67.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 Id="rId3" Type="http://schemas.openxmlformats.org/officeDocument/2006/relationships/image" Target="../media/image68.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 Id="rId3" Type="http://schemas.openxmlformats.org/officeDocument/2006/relationships/image" Target="../media/image6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 Id="rId3" Type="http://schemas.openxmlformats.org/officeDocument/2006/relationships/image" Target="../media/image70.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 Id="rId3" Type="http://schemas.openxmlformats.org/officeDocument/2006/relationships/image" Target="../media/image71.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 Id="rId3" Type="http://schemas.openxmlformats.org/officeDocument/2006/relationships/image" Target="../media/image72.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 Id="rId3" Type="http://schemas.openxmlformats.org/officeDocument/2006/relationships/image" Target="../media/image73.emf"/></Relationships>
</file>

<file path=ppt/slides/_rels/slide74.xml.rels><?xml version="1.0" encoding="UTF-8" standalone="yes"?>
<Relationships xmlns="http://schemas.openxmlformats.org/package/2006/relationships"><Relationship Id="rId3" Type="http://schemas.openxmlformats.org/officeDocument/2006/relationships/image" Target="../media/image74.emf"/><Relationship Id="rId4" Type="http://schemas.openxmlformats.org/officeDocument/2006/relationships/hyperlink" Target="https://homes.cs.washington.edu/~jheer//files/zoo/ex/maps/cartogram.html" TargetMode="External"/><Relationship Id="rId1" Type="http://schemas.openxmlformats.org/officeDocument/2006/relationships/slideLayout" Target="../slideLayouts/slideLayout7.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 Id="rId3" Type="http://schemas.openxmlformats.org/officeDocument/2006/relationships/image" Target="../media/image75.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6.xml"/><Relationship Id="rId3" Type="http://schemas.openxmlformats.org/officeDocument/2006/relationships/image" Target="../media/image76.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7.xml"/><Relationship Id="rId3" Type="http://schemas.openxmlformats.org/officeDocument/2006/relationships/image" Target="../media/image77.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8.xml"/><Relationship Id="rId3" Type="http://schemas.openxmlformats.org/officeDocument/2006/relationships/image" Target="../media/image78.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9.xml"/><Relationship Id="rId3" Type="http://schemas.openxmlformats.org/officeDocument/2006/relationships/image" Target="../media/image7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0.xml"/><Relationship Id="rId3" Type="http://schemas.openxmlformats.org/officeDocument/2006/relationships/image" Target="../media/image80.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1.xml"/><Relationship Id="rId3" Type="http://schemas.openxmlformats.org/officeDocument/2006/relationships/image" Target="../media/image81.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2.xml"/><Relationship Id="rId3" Type="http://schemas.openxmlformats.org/officeDocument/2006/relationships/image" Target="../media/image82.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3.xml"/><Relationship Id="rId3" Type="http://schemas.openxmlformats.org/officeDocument/2006/relationships/image" Target="../media/image83.emf"/></Relationships>
</file>

<file path=ppt/slides/_rels/slide84.xml.rels><?xml version="1.0" encoding="UTF-8" standalone="yes"?>
<Relationships xmlns="http://schemas.openxmlformats.org/package/2006/relationships"><Relationship Id="rId3" Type="http://schemas.openxmlformats.org/officeDocument/2006/relationships/image" Target="../media/image84.emf"/><Relationship Id="rId4" Type="http://schemas.openxmlformats.org/officeDocument/2006/relationships/hyperlink" Target="https://earth.nullschool.net/#current/wind/isobaric/700hPa/overlay=temp/orthographic=-105.91,41.96,559" TargetMode="External"/><Relationship Id="rId1" Type="http://schemas.openxmlformats.org/officeDocument/2006/relationships/slideLayout" Target="../slideLayouts/slideLayout7.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5.xml"/><Relationship Id="rId3" Type="http://schemas.openxmlformats.org/officeDocument/2006/relationships/image" Target="../media/image85.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6.xml"/><Relationship Id="rId3" Type="http://schemas.openxmlformats.org/officeDocument/2006/relationships/image" Target="../media/image86.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7.xml"/><Relationship Id="rId3" Type="http://schemas.openxmlformats.org/officeDocument/2006/relationships/image" Target="../media/image87.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8.xml"/><Relationship Id="rId3" Type="http://schemas.openxmlformats.org/officeDocument/2006/relationships/image" Target="../media/image88.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9.xml"/><Relationship Id="rId3" Type="http://schemas.openxmlformats.org/officeDocument/2006/relationships/image" Target="../media/image8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9.emf"/></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0.xml"/><Relationship Id="rId3" Type="http://schemas.openxmlformats.org/officeDocument/2006/relationships/image" Target="../media/image90.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1.xml"/><Relationship Id="rId3" Type="http://schemas.openxmlformats.org/officeDocument/2006/relationships/image" Target="../media/image91.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2.xml"/><Relationship Id="rId3" Type="http://schemas.openxmlformats.org/officeDocument/2006/relationships/image" Target="../media/image92.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3.xml"/><Relationship Id="rId3" Type="http://schemas.openxmlformats.org/officeDocument/2006/relationships/image" Target="../media/image93.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4.xml"/><Relationship Id="rId3" Type="http://schemas.openxmlformats.org/officeDocument/2006/relationships/image" Target="../media/image94.emf"/></Relationships>
</file>

<file path=ppt/slides/_rels/slide95.xml.rels><?xml version="1.0" encoding="UTF-8" standalone="yes"?>
<Relationships xmlns="http://schemas.openxmlformats.org/package/2006/relationships"><Relationship Id="rId3" Type="http://schemas.openxmlformats.org/officeDocument/2006/relationships/image" Target="../media/image95.emf"/><Relationship Id="rId4" Type="http://schemas.openxmlformats.org/officeDocument/2006/relationships/image" Target="../media/image96.png"/><Relationship Id="rId1" Type="http://schemas.openxmlformats.org/officeDocument/2006/relationships/slideLayout" Target="../slideLayouts/slideLayout7.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6.xml"/><Relationship Id="rId3" Type="http://schemas.openxmlformats.org/officeDocument/2006/relationships/image" Target="../media/image97.emf"/></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7-12-28 at 9.22.16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52137"/>
            <a:ext cx="9144000" cy="4917688"/>
          </a:xfrm>
          <a:prstGeom prst="rect">
            <a:avLst/>
          </a:prstGeom>
        </p:spPr>
      </p:pic>
    </p:spTree>
    <p:extLst>
      <p:ext uri="{BB962C8B-B14F-4D97-AF65-F5344CB8AC3E}">
        <p14:creationId xmlns:p14="http://schemas.microsoft.com/office/powerpoint/2010/main" val="762751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369" y="82193"/>
            <a:ext cx="7753564" cy="5815173"/>
          </a:xfrm>
          <a:prstGeom prst="rect">
            <a:avLst/>
          </a:prstGeom>
        </p:spPr>
      </p:pic>
      <p:sp>
        <p:nvSpPr>
          <p:cNvPr id="3" name="TextBox 2"/>
          <p:cNvSpPr txBox="1"/>
          <p:nvPr/>
        </p:nvSpPr>
        <p:spPr>
          <a:xfrm>
            <a:off x="1972638" y="6164493"/>
            <a:ext cx="5984529" cy="369332"/>
          </a:xfrm>
          <a:prstGeom prst="rect">
            <a:avLst/>
          </a:prstGeom>
          <a:noFill/>
        </p:spPr>
        <p:txBody>
          <a:bodyPr wrap="square" rtlCol="0">
            <a:spAutoFit/>
          </a:bodyPr>
          <a:lstStyle/>
          <a:p>
            <a:r>
              <a:rPr lang="en-US" dirty="0" smtClean="0">
                <a:hlinkClick r:id="rId4"/>
              </a:rPr>
              <a:t>https://vega.github.io/vega/examples/world-map/</a:t>
            </a:r>
            <a:endParaRPr lang="en-US" dirty="0"/>
          </a:p>
        </p:txBody>
      </p:sp>
    </p:spTree>
    <p:extLst>
      <p:ext uri="{BB962C8B-B14F-4D97-AF65-F5344CB8AC3E}">
        <p14:creationId xmlns:p14="http://schemas.microsoft.com/office/powerpoint/2010/main" val="826188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568772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09818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06435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76162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455701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6309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94451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741322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40827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732193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29045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30571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75338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461215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494722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710090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746384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76547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814005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82743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100013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674735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433100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88662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545605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278905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165551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291493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606508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980691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14787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738402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331849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041056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711201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666912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325207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212176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739058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384453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33090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45679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15894334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302430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377377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512885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410827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91533313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195361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857527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5938330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2714738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73692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887932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923946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9028842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5537701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4863320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2931808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5431445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373698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52226535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2426136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20571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10116547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74242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2878743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568588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931921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772" y="76200"/>
            <a:ext cx="7293429" cy="5470072"/>
          </a:xfrm>
          <a:prstGeom prst="rect">
            <a:avLst/>
          </a:prstGeom>
        </p:spPr>
      </p:pic>
      <p:sp>
        <p:nvSpPr>
          <p:cNvPr id="6" name="TextBox 5"/>
          <p:cNvSpPr txBox="1"/>
          <p:nvPr/>
        </p:nvSpPr>
        <p:spPr>
          <a:xfrm>
            <a:off x="709114" y="5976257"/>
            <a:ext cx="7442743" cy="369332"/>
          </a:xfrm>
          <a:prstGeom prst="rect">
            <a:avLst/>
          </a:prstGeom>
          <a:noFill/>
        </p:spPr>
        <p:txBody>
          <a:bodyPr wrap="none" rtlCol="0">
            <a:spAutoFit/>
          </a:bodyPr>
          <a:lstStyle/>
          <a:p>
            <a:r>
              <a:rPr lang="en-US" dirty="0" smtClean="0">
                <a:solidFill>
                  <a:schemeClr val="bg1"/>
                </a:solidFill>
                <a:hlinkClick r:id="rId4"/>
              </a:rPr>
              <a:t>https://homes.cs.washington.edu/~jheer//files/zoo/ex/maps/cartogram.html</a:t>
            </a:r>
            <a:endParaRPr lang="en-US" dirty="0">
              <a:solidFill>
                <a:schemeClr val="bg1"/>
              </a:solidFill>
            </a:endParaRPr>
          </a:p>
        </p:txBody>
      </p:sp>
    </p:spTree>
    <p:extLst>
      <p:ext uri="{BB962C8B-B14F-4D97-AF65-F5344CB8AC3E}">
        <p14:creationId xmlns:p14="http://schemas.microsoft.com/office/powerpoint/2010/main" val="30598797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020508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184794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934781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1733453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36751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7150136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8753457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6693528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1160048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05135369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207" y="102741"/>
            <a:ext cx="7325474" cy="5494106"/>
          </a:xfrm>
          <a:prstGeom prst="rect">
            <a:avLst/>
          </a:prstGeom>
        </p:spPr>
      </p:pic>
      <p:sp>
        <p:nvSpPr>
          <p:cNvPr id="3" name="TextBox 2"/>
          <p:cNvSpPr txBox="1"/>
          <p:nvPr/>
        </p:nvSpPr>
        <p:spPr>
          <a:xfrm>
            <a:off x="513708" y="5989834"/>
            <a:ext cx="8138766" cy="307777"/>
          </a:xfrm>
          <a:prstGeom prst="rect">
            <a:avLst/>
          </a:prstGeom>
          <a:noFill/>
        </p:spPr>
        <p:txBody>
          <a:bodyPr wrap="none" rtlCol="0">
            <a:spAutoFit/>
          </a:bodyPr>
          <a:lstStyle/>
          <a:p>
            <a:r>
              <a:rPr lang="en-US" sz="1400" dirty="0" smtClean="0">
                <a:hlinkClick r:id="rId4"/>
              </a:rPr>
              <a:t>https://earth.nullschool.net/ - current/wind/isobaric/700hPa/overlay=temp/orthographic=-105.91,41.96,559</a:t>
            </a:r>
            <a:endParaRPr lang="en-US" sz="1400" dirty="0"/>
          </a:p>
        </p:txBody>
      </p:sp>
    </p:spTree>
    <p:extLst>
      <p:ext uri="{BB962C8B-B14F-4D97-AF65-F5344CB8AC3E}">
        <p14:creationId xmlns:p14="http://schemas.microsoft.com/office/powerpoint/2010/main" val="15277197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1676550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379710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6697401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8175398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080112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9149378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3811508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879675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61147696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8575837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44482182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9911983">
            <a:off x="1995270" y="2284764"/>
            <a:ext cx="5806995" cy="1918148"/>
          </a:xfrm>
          <a:prstGeom prst="rect">
            <a:avLst/>
          </a:prstGeom>
        </p:spPr>
      </p:pic>
    </p:spTree>
    <p:extLst>
      <p:ext uri="{BB962C8B-B14F-4D97-AF65-F5344CB8AC3E}">
        <p14:creationId xmlns:p14="http://schemas.microsoft.com/office/powerpoint/2010/main" val="99661885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4CSE442-Maps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7697554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78971" y="315686"/>
            <a:ext cx="7739743" cy="6432530"/>
          </a:xfrm>
          <a:prstGeom prst="rect">
            <a:avLst/>
          </a:prstGeom>
          <a:noFill/>
        </p:spPr>
        <p:txBody>
          <a:bodyPr wrap="square" rtlCol="0">
            <a:spAutoFit/>
          </a:bodyPr>
          <a:lstStyle/>
          <a:p>
            <a:r>
              <a:rPr lang="en-US" sz="4400" b="1" u="sng" dirty="0" smtClean="0">
                <a:solidFill>
                  <a:schemeClr val="bg1"/>
                </a:solidFill>
              </a:rPr>
              <a:t>Tasks for the next class:</a:t>
            </a:r>
          </a:p>
          <a:p>
            <a:endParaRPr lang="en-US" sz="4400" dirty="0" smtClean="0">
              <a:solidFill>
                <a:schemeClr val="bg1"/>
              </a:solidFill>
            </a:endParaRPr>
          </a:p>
          <a:p>
            <a:pPr marL="571500" indent="-571500">
              <a:buFont typeface="Arial" charset="0"/>
              <a:buChar char="•"/>
            </a:pPr>
            <a:r>
              <a:rPr lang="en-US" sz="3600" dirty="0" smtClean="0">
                <a:solidFill>
                  <a:schemeClr val="bg1"/>
                </a:solidFill>
              </a:rPr>
              <a:t>Finish hand-drawn Pigs in Iowa map and bring it to next class</a:t>
            </a:r>
          </a:p>
          <a:p>
            <a:pPr marL="571500" indent="-571500">
              <a:buFont typeface="Arial" charset="0"/>
              <a:buChar char="•"/>
            </a:pPr>
            <a:endParaRPr lang="en-US" sz="3600" dirty="0" smtClean="0">
              <a:solidFill>
                <a:schemeClr val="bg1"/>
              </a:solidFill>
            </a:endParaRPr>
          </a:p>
          <a:p>
            <a:pPr marL="571500" indent="-571500">
              <a:buFont typeface="Arial" charset="0"/>
              <a:buChar char="•"/>
            </a:pPr>
            <a:r>
              <a:rPr lang="en-US" sz="3600" dirty="0" smtClean="0">
                <a:solidFill>
                  <a:schemeClr val="bg1"/>
                </a:solidFill>
              </a:rPr>
              <a:t>Watch all Tableau videos for Week 1</a:t>
            </a:r>
          </a:p>
          <a:p>
            <a:pPr marL="571500" indent="-571500">
              <a:buFont typeface="Arial" charset="0"/>
              <a:buChar char="•"/>
            </a:pPr>
            <a:endParaRPr lang="en-US" sz="3600" dirty="0" smtClean="0">
              <a:solidFill>
                <a:schemeClr val="bg1"/>
              </a:solidFill>
            </a:endParaRPr>
          </a:p>
          <a:p>
            <a:pPr marL="571500" indent="-571500">
              <a:buFont typeface="Arial" charset="0"/>
              <a:buChar char="•"/>
            </a:pPr>
            <a:r>
              <a:rPr lang="en-US" sz="3600" dirty="0" smtClean="0">
                <a:solidFill>
                  <a:schemeClr val="bg1"/>
                </a:solidFill>
              </a:rPr>
              <a:t>Bring laptop to next class (we will begin working on next pigs in </a:t>
            </a:r>
            <a:r>
              <a:rPr lang="en-US" sz="3600" dirty="0">
                <a:solidFill>
                  <a:schemeClr val="bg1"/>
                </a:solidFill>
              </a:rPr>
              <a:t>I</a:t>
            </a:r>
            <a:r>
              <a:rPr lang="en-US" sz="3600" dirty="0" smtClean="0">
                <a:solidFill>
                  <a:schemeClr val="bg1"/>
                </a:solidFill>
              </a:rPr>
              <a:t>owa map and Visualization 1)</a:t>
            </a:r>
          </a:p>
          <a:p>
            <a:pPr marL="571500" indent="-571500">
              <a:buFont typeface="Arial" charset="0"/>
              <a:buChar char="•"/>
            </a:pPr>
            <a:endParaRPr lang="en-US" sz="3600" dirty="0">
              <a:solidFill>
                <a:schemeClr val="bg1"/>
              </a:solidFill>
            </a:endParaRPr>
          </a:p>
        </p:txBody>
      </p:sp>
    </p:spTree>
    <p:extLst>
      <p:ext uri="{BB962C8B-B14F-4D97-AF65-F5344CB8AC3E}">
        <p14:creationId xmlns:p14="http://schemas.microsoft.com/office/powerpoint/2010/main" val="992814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5443</TotalTime>
  <Words>1138</Words>
  <Application>Microsoft Macintosh PowerPoint</Application>
  <PresentationFormat>On-screen Show (4:3)</PresentationFormat>
  <Paragraphs>194</Paragraphs>
  <Slides>97</Slides>
  <Notes>97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97</vt:i4>
      </vt:variant>
    </vt:vector>
  </HeadingPairs>
  <TitlesOfParts>
    <vt:vector size="101" baseType="lpstr">
      <vt:lpstr>Calibri</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Linda Simonsen</dc:creator>
  <cp:lastModifiedBy>Linda Simonsen</cp:lastModifiedBy>
  <cp:revision>24</cp:revision>
  <cp:lastPrinted>2018-01-08T15:33:33Z</cp:lastPrinted>
  <dcterms:created xsi:type="dcterms:W3CDTF">2017-12-28T17:20:07Z</dcterms:created>
  <dcterms:modified xsi:type="dcterms:W3CDTF">2018-01-08T15:37:08Z</dcterms:modified>
</cp:coreProperties>
</file>

<file path=docProps/thumbnail.jpeg>
</file>